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6600"/>
    <a:srgbClr val="009900"/>
    <a:srgbClr val="FF0066"/>
    <a:srgbClr val="6600CC"/>
    <a:srgbClr val="CC0099"/>
    <a:srgbClr val="FFFF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CB724-6A50-41E5-AD46-88B2990B0D58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2BDCE-A24C-41C2-A20F-C7CF2EAF0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0289-D344-48DD-9EAC-6C81B39EEAFC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A94D-86BF-4CB1-82E8-D2B8FD3C8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59A4-2346-4E9A-B0AE-F5274CAF020F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E8DD3-3CA4-4C27-B2E7-31CE1E522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 userDrawn="1"/>
        </p:nvSpPr>
        <p:spPr>
          <a:xfrm>
            <a:off x="609600" y="609600"/>
            <a:ext cx="7924800" cy="57150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7" descr="220px-VzKat.sv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76200"/>
            <a:ext cx="2095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hello_html_m316b180a.png"/>
          <p:cNvPicPr>
            <a:picLocks noChangeAspect="1"/>
          </p:cNvPicPr>
          <p:nvPr userDrawn="1"/>
        </p:nvPicPr>
        <p:blipFill>
          <a:blip r:embed="rId3"/>
          <a:srcRect l="9364" t="7777" r="14241" b="6667"/>
          <a:stretch>
            <a:fillRect/>
          </a:stretch>
        </p:blipFill>
        <p:spPr bwMode="auto">
          <a:xfrm>
            <a:off x="-304800" y="0"/>
            <a:ext cx="25146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usloviya-adaptatsii-rebenka-k-shkol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276600"/>
            <a:ext cx="35687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2421-3C12-4749-93D7-BDBF15C15471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70584-423E-46D0-BD28-DBBA0BAC1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>
            <a:off x="457200" y="685800"/>
            <a:ext cx="8229600" cy="56388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7" descr="220px-VzKat.sv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52400"/>
            <a:ext cx="17605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hello_html_m316b180a.png"/>
          <p:cNvPicPr>
            <a:picLocks noChangeAspect="1"/>
          </p:cNvPicPr>
          <p:nvPr userDrawn="1"/>
        </p:nvPicPr>
        <p:blipFill>
          <a:blip r:embed="rId3"/>
          <a:srcRect l="9364" t="8888" r="14241" b="6667"/>
          <a:stretch>
            <a:fillRect/>
          </a:stretch>
        </p:blipFill>
        <p:spPr bwMode="auto">
          <a:xfrm>
            <a:off x="-152400" y="0"/>
            <a:ext cx="1790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usloviya-adaptatsii-rebenka-k-shkol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267200"/>
            <a:ext cx="2381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E11E-7826-4398-AB54-C5E54EDFFC55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68A6-4840-48C6-B06D-F51CF28E0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usloviya-adaptatsii-rebenka-k-shko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70075" y="1524000"/>
            <a:ext cx="540385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2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13"/>
          <p:cNvCxnSpPr/>
          <p:nvPr userDrawn="1"/>
        </p:nvCxnSpPr>
        <p:spPr>
          <a:xfrm>
            <a:off x="0" y="1066800"/>
            <a:ext cx="9144000" cy="1588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4" descr="220px-VzKat.sv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52400"/>
            <a:ext cx="17605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 descr="hello_html_m316b180a.png"/>
          <p:cNvPicPr>
            <a:picLocks noChangeAspect="1"/>
          </p:cNvPicPr>
          <p:nvPr userDrawn="1"/>
        </p:nvPicPr>
        <p:blipFill>
          <a:blip r:embed="rId4"/>
          <a:srcRect l="10989" t="7777" r="14241" b="6667"/>
          <a:stretch>
            <a:fillRect/>
          </a:stretch>
        </p:blipFill>
        <p:spPr bwMode="auto">
          <a:xfrm>
            <a:off x="0" y="4179888"/>
            <a:ext cx="16002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6C00-213A-4F39-B721-D3BF31ABD697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116E8-DDE3-4D86-9875-769122E1F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C12F-0943-42A1-963B-4BC662AE0B87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805A-3055-4FDE-8546-1860F16DD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F64D-BF7A-48BD-8A98-0A447B323065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206D-8450-4142-A2D7-EA6B9D07C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7CE15-DCD8-424E-81B6-F339D9329AC6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C59C-DBC9-4D75-9983-477255F29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CB203-C656-4F65-9A9B-BC797A842576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172F1-4CE2-4293-A15B-4D0BF3AB5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2876-14F4-4BFC-93A8-9F03B41E073A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C8D72-A684-4D07-AE73-77EA74178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9E35-FAF6-4D9D-9972-04EFDF59788D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E2A6C-6EDE-4F47-8EA5-E71F83099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AE59-50CA-42B0-BB39-CB969A3A4F5D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5AD7-E8BD-4347-8834-A198AFE1D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F045-93DC-4BB1-A83A-F564F956C8A0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A07B9-F5EE-4BE3-B411-8DF013464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82DB-846B-493A-97BD-397447AFF600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C313-2F95-4067-9AE3-8E67F63EB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549D8-3FFD-4148-8DB9-92C24B89811B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A56E-F4D8-46C6-A0D0-31B2CE286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1627A-87C7-4CB8-8F03-64CEB784A76C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FB3C-EA52-4E1E-B988-D4D3CEDB9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2456F-7356-473A-BC2F-060AA88B3EB3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776E1-AAD6-439E-BA6C-574294540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8355-F42B-44DD-BD11-05F1FD842406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53AF-7B85-4E42-9202-EBE27FB39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2A73A-4C86-4A01-A33D-F18097E3214B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32AE5-1221-4649-8C51-6302BA01F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8779-58E2-4323-A4DF-465AACB65BD0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DD22-DE98-474F-9CC2-149522EE2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B33F-EFFF-49FD-B715-82EC24A6D56D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0250-D9C0-422D-9FEE-E52BA9AED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BA86-D50F-4752-B019-E7D7E0E9AC1E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F75FE7-50DD-4DD8-963F-663611944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4F1719-7DA0-42DB-89F5-83D98BB5F270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502453-556E-4091-B3AD-92F278FB5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1"/>
          <p:cNvSpPr>
            <a:spLocks noChangeArrowheads="1"/>
          </p:cNvSpPr>
          <p:nvPr/>
        </p:nvSpPr>
        <p:spPr bwMode="auto">
          <a:xfrm>
            <a:off x="1143000" y="4572000"/>
            <a:ext cx="457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Автор:  Пшеничная Ирина Владимировна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МАДОУ ЦРР - Детский сад № 34 Воспитатель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2018г</a:t>
            </a:r>
          </a:p>
        </p:txBody>
      </p:sp>
      <p:sp>
        <p:nvSpPr>
          <p:cNvPr id="25602" name="WordArt 7"/>
          <p:cNvSpPr>
            <a:spLocks noChangeArrowheads="1" noChangeShapeType="1" noTextEdit="1"/>
          </p:cNvSpPr>
          <p:nvPr/>
        </p:nvSpPr>
        <p:spPr bwMode="auto">
          <a:xfrm>
            <a:off x="2209800" y="1219200"/>
            <a:ext cx="4953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Дорожно-</a:t>
            </a:r>
          </a:p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транспортная </a:t>
            </a:r>
          </a:p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ChangeArrowheads="1"/>
          </p:cNvSpPr>
          <p:nvPr/>
        </p:nvSpPr>
        <p:spPr bwMode="auto">
          <a:xfrm>
            <a:off x="2819400" y="511175"/>
            <a:ext cx="3484563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6600CC"/>
                </a:solidFill>
                <a:latin typeface="Comic Sans MS" pitchFamily="66" charset="0"/>
              </a:rPr>
              <a:t>Не беги через дорогу!</a:t>
            </a:r>
            <a:r>
              <a:rPr lang="ru-RU" sz="2000">
                <a:solidFill>
                  <a:srgbClr val="6600CC"/>
                </a:solidFill>
                <a:latin typeface="Comic Sans MS" pitchFamily="66" charset="0"/>
              </a:rPr>
              <a:t/>
            </a:r>
            <a:br>
              <a:rPr lang="ru-RU" sz="200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>
                <a:solidFill>
                  <a:srgbClr val="6600CC"/>
                </a:solidFill>
              </a:rPr>
              <a:t/>
            </a:r>
            <a:br>
              <a:rPr lang="ru-RU">
                <a:solidFill>
                  <a:srgbClr val="6600CC"/>
                </a:solidFill>
              </a:rPr>
            </a:br>
            <a:endParaRPr lang="ru-RU">
              <a:solidFill>
                <a:srgbClr val="6600CC"/>
              </a:solidFill>
            </a:endParaRPr>
          </a:p>
          <a:p>
            <a:r>
              <a:rPr lang="ru-RU" b="1">
                <a:solidFill>
                  <a:srgbClr val="990033"/>
                </a:solidFill>
              </a:rPr>
              <a:t>Перейти через дорогу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Поводов найдется много: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То с мороженым киоск,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То котенок, то барбос.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Но и ради осьминога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Не беги через дорогу.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Вася бегать так любил,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И его автобус сбил.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Он теперь живет в больнице,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Даже выходить боится.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У него несчастный вид –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Бедный Вася – инвалид.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Не видать ему футбола,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Не ходить с друзьями в школу.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Вряд ли стоила того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>Опрометчивость его.</a:t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 b="1">
                <a:solidFill>
                  <a:srgbClr val="990033"/>
                </a:solidFill>
              </a:rPr>
              <a:t/>
            </a:r>
            <a:br>
              <a:rPr lang="ru-RU" b="1">
                <a:solidFill>
                  <a:srgbClr val="990033"/>
                </a:solidFill>
              </a:rPr>
            </a:br>
            <a:r>
              <a:rPr lang="ru-RU">
                <a:solidFill>
                  <a:srgbClr val="CC0099"/>
                </a:solidFill>
              </a:rPr>
              <a:t/>
            </a:r>
            <a:br>
              <a:rPr lang="ru-RU">
                <a:solidFill>
                  <a:srgbClr val="CC0099"/>
                </a:solidFill>
              </a:rPr>
            </a:br>
            <a:endParaRPr lang="ru-RU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D60093"/>
                </a:solidFill>
                <a:latin typeface="Comic Sans MS" pitchFamily="66" charset="0"/>
              </a:rPr>
              <a:t>ДОРОЖНО-ТРАНСПОРТНАЯ ВИКТОРИНА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457200" y="1428750"/>
            <a:ext cx="80772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Как называется подземное сооружение для движения автомобильного транспорта?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  <a:latin typeface="Comic Sans MS" pitchFamily="66" charset="0"/>
              </a:rPr>
              <a:t>(Тоннель.)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По тротуару ходят или ездят?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  <a:latin typeface="Comic Sans MS" pitchFamily="66" charset="0"/>
              </a:rPr>
              <a:t>(Ходят.)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Какие устройства в каждом городе позволяют круглосуточно наблюдать красных и зелёных человечков?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  <a:latin typeface="Comic Sans MS" pitchFamily="66" charset="0"/>
              </a:rPr>
              <a:t>(Светофоры.)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Что делает красный человечек светофора: стоит или идёт?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(Стоит.)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Сколько и каких цветов было у первых светофоров?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  <a:latin typeface="Comic Sans MS" pitchFamily="66" charset="0"/>
              </a:rPr>
              <a:t>(Два: зелёный – «можно ехать», «красный» – «стоп».)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ChangeArrowheads="1"/>
          </p:cNvSpPr>
          <p:nvPr/>
        </p:nvSpPr>
        <p:spPr bwMode="auto">
          <a:xfrm>
            <a:off x="1143000" y="1173163"/>
            <a:ext cx="72390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8000"/>
                </a:solidFill>
                <a:latin typeface="Comic Sans MS" pitchFamily="66" charset="0"/>
              </a:rPr>
              <a:t>Если у современного светофора только две секции (красная и зелёная), то он пешеходный или транспортный?</a:t>
            </a:r>
          </a:p>
          <a:p>
            <a:pPr algn="ctr"/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(Пешеходный. Он регулирует движение пешеходов. На его стёклах можно увидеть их силуэты.)</a:t>
            </a:r>
          </a:p>
          <a:p>
            <a:pPr algn="ctr"/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b="1">
                <a:solidFill>
                  <a:srgbClr val="008000"/>
                </a:solidFill>
                <a:latin typeface="Comic Sans MS" pitchFamily="66" charset="0"/>
              </a:rPr>
              <a:t>У каких светофоров три основных секции и одна или две дополнительных секции?</a:t>
            </a:r>
          </a:p>
          <a:p>
            <a:pPr algn="ctr"/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(У транспортных светофоров, регулирующих движение транспорта.)</a:t>
            </a:r>
          </a:p>
          <a:p>
            <a:pPr algn="ctr"/>
            <a:r>
              <a:rPr lang="ru-RU" b="1">
                <a:solidFill>
                  <a:srgbClr val="008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b="1">
                <a:solidFill>
                  <a:srgbClr val="008000"/>
                </a:solidFill>
                <a:latin typeface="Comic Sans MS" pitchFamily="66" charset="0"/>
              </a:rPr>
              <a:t>Какая сказочная героиня преклонных лет сказала о себе так: «... и всегда перехожу улицу в неположенном месте»?</a:t>
            </a:r>
          </a:p>
          <a:p>
            <a:pPr algn="ctr"/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(Старуха Шапокляк.)</a:t>
            </a:r>
          </a:p>
          <a:p>
            <a:pPr algn="ctr"/>
            <a:r>
              <a:rPr lang="ru-RU" b="1">
                <a:solidFill>
                  <a:srgbClr val="008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b="1">
                <a:solidFill>
                  <a:srgbClr val="008000"/>
                </a:solidFill>
                <a:latin typeface="Comic Sans MS" pitchFamily="66" charset="0"/>
              </a:rPr>
              <a:t>Как называется части дороги, по которой идут пешеходы? </a:t>
            </a:r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(Тротуар.)</a:t>
            </a:r>
          </a:p>
          <a:p>
            <a:pPr algn="ctr"/>
            <a:r>
              <a:rPr lang="ru-RU" b="1">
                <a:solidFill>
                  <a:srgbClr val="008000"/>
                </a:solidFill>
                <a:latin typeface="Comic Sans MS" pitchFamily="66" charset="0"/>
              </a:rPr>
              <a:t>А где играют дети? </a:t>
            </a:r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(На игровой площадке)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ChangeArrowheads="1"/>
          </p:cNvSpPr>
          <p:nvPr/>
        </p:nvSpPr>
        <p:spPr bwMode="auto">
          <a:xfrm>
            <a:off x="1143000" y="1104900"/>
            <a:ext cx="71628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990099"/>
                </a:solidFill>
                <a:latin typeface="Comic Sans MS" pitchFamily="66" charset="0"/>
              </a:rPr>
              <a:t>Где лежит «зебра»: на регулируемом или нерегулируемом пешеходном переходе?</a:t>
            </a:r>
          </a:p>
          <a:p>
            <a:pPr algn="ctr"/>
            <a:r>
              <a:rPr lang="ru-RU" b="1">
                <a:solidFill>
                  <a:srgbClr val="FF3300"/>
                </a:solidFill>
                <a:latin typeface="Comic Sans MS" pitchFamily="66" charset="0"/>
              </a:rPr>
              <a:t>(На нерегулируемом пешеходном переходе.)</a:t>
            </a:r>
          </a:p>
          <a:p>
            <a:pPr algn="ctr"/>
            <a:r>
              <a:rPr lang="ru-RU" b="1">
                <a:solidFill>
                  <a:srgbClr val="FF33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b="1">
                <a:solidFill>
                  <a:srgbClr val="990099"/>
                </a:solidFill>
                <a:latin typeface="Comic Sans MS" pitchFamily="66" charset="0"/>
              </a:rPr>
              <a:t>Какую линию горизонтальной дорожной разметки нельзя пересекать: сплошную или прерывистую?</a:t>
            </a:r>
          </a:p>
          <a:p>
            <a:pPr algn="ctr"/>
            <a:r>
              <a:rPr lang="ru-RU" b="1">
                <a:solidFill>
                  <a:srgbClr val="FF3300"/>
                </a:solidFill>
                <a:latin typeface="Comic Sans MS" pitchFamily="66" charset="0"/>
              </a:rPr>
              <a:t>(Сплошную. Пересекать сплошные линии или двигаться по ним нельзя.)</a:t>
            </a:r>
          </a:p>
          <a:p>
            <a:pPr algn="ctr"/>
            <a:r>
              <a:rPr lang="ru-RU" b="1">
                <a:solidFill>
                  <a:srgbClr val="990099"/>
                </a:solidFill>
                <a:latin typeface="Comic Sans MS" pitchFamily="66" charset="0"/>
              </a:rPr>
              <a:t>Что нужно делать водителю, увидев дорожный знак «Обгон запрещён»: развить такую скорость, чтобы его не смогли обогнать идущие за ним автомобили, или самому не обгонять идущие впереди него машины?</a:t>
            </a:r>
          </a:p>
          <a:p>
            <a:pPr algn="ctr"/>
            <a:r>
              <a:rPr lang="ru-RU" b="1">
                <a:solidFill>
                  <a:srgbClr val="FF3300"/>
                </a:solidFill>
                <a:latin typeface="Comic Sans MS" pitchFamily="66" charset="0"/>
              </a:rPr>
              <a:t>(Не обгонять самому.)</a:t>
            </a:r>
          </a:p>
          <a:p>
            <a:pPr algn="ctr"/>
            <a:r>
              <a:rPr lang="ru-RU" b="1">
                <a:solidFill>
                  <a:srgbClr val="990099"/>
                </a:solidFill>
                <a:latin typeface="Comic Sans MS" pitchFamily="66" charset="0"/>
              </a:rPr>
              <a:t>Какой формы в России запрещающие дорожные знаки? </a:t>
            </a:r>
          </a:p>
          <a:p>
            <a:pPr algn="ctr"/>
            <a:r>
              <a:rPr lang="ru-RU" b="1">
                <a:solidFill>
                  <a:srgbClr val="FF3300"/>
                </a:solidFill>
                <a:latin typeface="Comic Sans MS" pitchFamily="66" charset="0"/>
              </a:rPr>
              <a:t>(Круглые.)</a:t>
            </a:r>
          </a:p>
          <a:p>
            <a:pPr algn="ctr"/>
            <a:r>
              <a:rPr lang="ru-RU" b="1">
                <a:solidFill>
                  <a:srgbClr val="990099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b="1">
                <a:solidFill>
                  <a:srgbClr val="990099"/>
                </a:solidFill>
                <a:latin typeface="Comic Sans MS" pitchFamily="66" charset="0"/>
              </a:rPr>
              <a:t>Сколько белых стрелок изображено на дорожном знаке «Круговое движение»?</a:t>
            </a:r>
          </a:p>
          <a:p>
            <a:pPr algn="ctr"/>
            <a:r>
              <a:rPr lang="ru-RU" b="1">
                <a:solidFill>
                  <a:srgbClr val="FF3300"/>
                </a:solidFill>
                <a:latin typeface="Comic Sans MS" pitchFamily="66" charset="0"/>
              </a:rPr>
              <a:t>(Три.)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1143000" y="1504950"/>
            <a:ext cx="6705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Представителя какой профессии больше всего интересуют права человека? </a:t>
            </a:r>
          </a:p>
          <a:p>
            <a:pPr algn="ctr"/>
            <a:r>
              <a:rPr lang="ru-RU" b="1">
                <a:solidFill>
                  <a:srgbClr val="FF00FF"/>
                </a:solidFill>
                <a:latin typeface="Comic Sans MS" pitchFamily="66" charset="0"/>
              </a:rPr>
              <a:t>(Инспектора ГИБДД.)</a:t>
            </a:r>
          </a:p>
          <a:p>
            <a:pPr algn="ctr"/>
            <a:r>
              <a:rPr lang="ru-RU" b="1">
                <a:solidFill>
                  <a:srgbClr val="CCCC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Блюститель дорожного порядка – это… Кто?</a:t>
            </a:r>
          </a:p>
          <a:p>
            <a:pPr algn="ctr"/>
            <a:r>
              <a:rPr lang="ru-RU" b="1">
                <a:solidFill>
                  <a:srgbClr val="FF00FF"/>
                </a:solidFill>
                <a:latin typeface="Comic Sans MS" pitchFamily="66" charset="0"/>
              </a:rPr>
              <a:t>(Постовой, инспектор ГАИ/ГИБДД.)</a:t>
            </a:r>
          </a:p>
          <a:p>
            <a:pPr algn="ctr"/>
            <a:r>
              <a:rPr lang="ru-RU" b="1">
                <a:solidFill>
                  <a:srgbClr val="FF00FF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Почему нельзя бежать за мячом на дорогу? Где нужно играть? </a:t>
            </a:r>
          </a:p>
          <a:p>
            <a:pPr algn="ctr"/>
            <a:r>
              <a:rPr lang="ru-RU" b="1">
                <a:solidFill>
                  <a:srgbClr val="FF00FF"/>
                </a:solidFill>
                <a:latin typeface="Comic Sans MS" pitchFamily="66" charset="0"/>
              </a:rPr>
              <a:t>( На площадке, подальше от проезжей части.)</a:t>
            </a:r>
          </a:p>
          <a:p>
            <a:pPr algn="ctr"/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Как называется части дороги, по которой едет транспорт?</a:t>
            </a:r>
          </a:p>
          <a:p>
            <a:pPr algn="ctr"/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                     </a:t>
            </a:r>
            <a:r>
              <a:rPr lang="ru-RU" b="1">
                <a:solidFill>
                  <a:srgbClr val="FF00FF"/>
                </a:solidFill>
                <a:latin typeface="Comic Sans MS" pitchFamily="66" charset="0"/>
              </a:rPr>
              <a:t>( Проезжая часть)</a:t>
            </a:r>
          </a:p>
          <a:p>
            <a:pPr algn="ctr" eaLnBrk="0" hangingPunct="0"/>
            <a:endParaRPr lang="ru-RU" b="1">
              <a:solidFill>
                <a:srgbClr val="FF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229600" cy="12192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C3300"/>
                </a:solidFill>
                <a:latin typeface="Comic Sans MS" pitchFamily="66" charset="0"/>
              </a:rPr>
              <a:t>КАК ПРАВИЛЬНО ПЕРЕХОДИТЬ ДОРОГУ</a:t>
            </a:r>
            <a:r>
              <a:rPr lang="ru-RU" smtClean="0"/>
              <a:t> </a:t>
            </a: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365375" y="2205038"/>
            <a:ext cx="44164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00FF"/>
                </a:solidFill>
                <a:latin typeface="Comic Sans MS" pitchFamily="66" charset="0"/>
              </a:rPr>
              <a:t>Дорогу так перехожу:</a:t>
            </a:r>
          </a:p>
          <a:p>
            <a:pPr algn="ctr"/>
            <a:r>
              <a:rPr lang="ru-RU" sz="2400" b="1">
                <a:solidFill>
                  <a:srgbClr val="FF00FF"/>
                </a:solidFill>
                <a:latin typeface="Comic Sans MS" pitchFamily="66" charset="0"/>
              </a:rPr>
              <a:t>Сначала влево погляжу</a:t>
            </a:r>
          </a:p>
          <a:p>
            <a:pPr algn="ctr"/>
            <a:r>
              <a:rPr lang="ru-RU" sz="2400" b="1">
                <a:solidFill>
                  <a:srgbClr val="FF00FF"/>
                </a:solidFill>
                <a:latin typeface="Comic Sans MS" pitchFamily="66" charset="0"/>
              </a:rPr>
              <a:t>И, если нет машины,</a:t>
            </a:r>
          </a:p>
          <a:p>
            <a:pPr algn="ctr"/>
            <a:r>
              <a:rPr lang="ru-RU" sz="2400" b="1">
                <a:solidFill>
                  <a:srgbClr val="FF00FF"/>
                </a:solidFill>
                <a:latin typeface="Comic Sans MS" pitchFamily="66" charset="0"/>
              </a:rPr>
              <a:t>Иду до середины.</a:t>
            </a:r>
          </a:p>
          <a:p>
            <a:pPr algn="ctr"/>
            <a:r>
              <a:rPr lang="ru-RU" sz="2400" b="1">
                <a:solidFill>
                  <a:srgbClr val="FF0066"/>
                </a:solidFill>
                <a:latin typeface="Comic Sans MS" pitchFamily="66" charset="0"/>
              </a:rPr>
              <a:t>Потом смотрю внимательно</a:t>
            </a:r>
          </a:p>
          <a:p>
            <a:pPr algn="ctr"/>
            <a:r>
              <a:rPr lang="ru-RU" sz="2400" b="1">
                <a:solidFill>
                  <a:srgbClr val="FF0066"/>
                </a:solidFill>
                <a:latin typeface="Comic Sans MS" pitchFamily="66" charset="0"/>
              </a:rPr>
              <a:t>Направо обязательно</a:t>
            </a:r>
          </a:p>
          <a:p>
            <a:pPr algn="ctr"/>
            <a:r>
              <a:rPr lang="ru-RU" sz="2400" b="1">
                <a:solidFill>
                  <a:srgbClr val="FF0066"/>
                </a:solidFill>
                <a:latin typeface="Comic Sans MS" pitchFamily="66" charset="0"/>
              </a:rPr>
              <a:t>И, если нет движения,</a:t>
            </a:r>
          </a:p>
          <a:p>
            <a:pPr algn="ctr"/>
            <a:r>
              <a:rPr lang="ru-RU" sz="2400" b="1">
                <a:solidFill>
                  <a:srgbClr val="FF0066"/>
                </a:solidFill>
                <a:latin typeface="Comic Sans MS" pitchFamily="66" charset="0"/>
              </a:rPr>
              <a:t>Шагаю без сомнения!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2565400" y="1227138"/>
            <a:ext cx="401637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9900"/>
                </a:solidFill>
                <a:latin typeface="Comic Sans MS" pitchFamily="66" charset="0"/>
              </a:rPr>
              <a:t>БУДЕМ БДИТЕЛЬНЫМ!  </a:t>
            </a:r>
          </a:p>
          <a:p>
            <a:pPr algn="ctr"/>
            <a:r>
              <a:rPr lang="ru-RU">
                <a:solidFill>
                  <a:srgbClr val="009900"/>
                </a:solidFill>
              </a:rPr>
              <a:t> </a:t>
            </a:r>
          </a:p>
          <a:p>
            <a:pPr algn="ctr"/>
            <a:r>
              <a:rPr lang="ru-RU" b="1">
                <a:solidFill>
                  <a:srgbClr val="FF0066"/>
                </a:solidFill>
              </a:rPr>
              <a:t>Славный парень светофор</a:t>
            </a:r>
          </a:p>
          <a:p>
            <a:pPr algn="ctr"/>
            <a:r>
              <a:rPr lang="ru-RU" b="1">
                <a:solidFill>
                  <a:srgbClr val="FF0066"/>
                </a:solidFill>
              </a:rPr>
              <a:t>Детям помогает.</a:t>
            </a:r>
          </a:p>
          <a:p>
            <a:pPr algn="ctr"/>
            <a:r>
              <a:rPr lang="ru-RU" b="1">
                <a:solidFill>
                  <a:srgbClr val="FF0066"/>
                </a:solidFill>
              </a:rPr>
              <a:t>Если можно перейти,</a:t>
            </a:r>
          </a:p>
          <a:p>
            <a:pPr algn="ctr"/>
            <a:r>
              <a:rPr lang="ru-RU" b="1">
                <a:solidFill>
                  <a:srgbClr val="FF0066"/>
                </a:solidFill>
              </a:rPr>
              <a:t>Зеленью моргает.</a:t>
            </a:r>
          </a:p>
          <a:p>
            <a:pPr algn="ctr"/>
            <a:r>
              <a:rPr lang="ru-RU"/>
              <a:t> </a:t>
            </a:r>
          </a:p>
          <a:p>
            <a:pPr algn="ctr"/>
            <a:r>
              <a:rPr lang="ru-RU" b="1">
                <a:solidFill>
                  <a:schemeClr val="hlink"/>
                </a:solidFill>
              </a:rPr>
              <a:t>Мы сегодня пешеходы,</a:t>
            </a:r>
          </a:p>
          <a:p>
            <a:pPr algn="ctr"/>
            <a:r>
              <a:rPr lang="ru-RU" b="1">
                <a:solidFill>
                  <a:schemeClr val="hlink"/>
                </a:solidFill>
              </a:rPr>
              <a:t>Завтра мы – водители.</a:t>
            </a:r>
          </a:p>
          <a:p>
            <a:pPr algn="ctr"/>
            <a:r>
              <a:rPr lang="ru-RU" b="1">
                <a:solidFill>
                  <a:schemeClr val="hlink"/>
                </a:solidFill>
              </a:rPr>
              <a:t>Будем, дети, осторожны,</a:t>
            </a:r>
          </a:p>
          <a:p>
            <a:pPr algn="ctr"/>
            <a:r>
              <a:rPr lang="ru-RU" b="1">
                <a:solidFill>
                  <a:schemeClr val="hlink"/>
                </a:solidFill>
              </a:rPr>
              <a:t>Будем супербдительны.</a:t>
            </a:r>
          </a:p>
          <a:p>
            <a:pPr algn="ctr"/>
            <a:r>
              <a:rPr lang="ru-RU" b="1">
                <a:solidFill>
                  <a:schemeClr val="hlink"/>
                </a:solidFill>
              </a:rPr>
              <a:t> </a:t>
            </a:r>
          </a:p>
          <a:p>
            <a:pPr algn="ctr"/>
            <a:r>
              <a:rPr lang="ru-RU" b="1">
                <a:solidFill>
                  <a:srgbClr val="009900"/>
                </a:solidFill>
              </a:rPr>
              <a:t>Хорошо бы в головах</a:t>
            </a:r>
          </a:p>
          <a:p>
            <a:pPr algn="ctr"/>
            <a:r>
              <a:rPr lang="ru-RU" b="1">
                <a:solidFill>
                  <a:srgbClr val="009900"/>
                </a:solidFill>
              </a:rPr>
              <a:t>Провести коррекцию</a:t>
            </a:r>
          </a:p>
          <a:p>
            <a:pPr algn="ctr"/>
            <a:r>
              <a:rPr lang="ru-RU" b="1">
                <a:solidFill>
                  <a:srgbClr val="009900"/>
                </a:solidFill>
              </a:rPr>
              <a:t>И оставить без работы</a:t>
            </a:r>
          </a:p>
          <a:p>
            <a:pPr algn="ctr"/>
            <a:r>
              <a:rPr lang="ru-RU" b="1">
                <a:solidFill>
                  <a:srgbClr val="009900"/>
                </a:solidFill>
              </a:rPr>
              <a:t>Госавтоинспекцию.</a:t>
            </a:r>
          </a:p>
          <a:p>
            <a:pPr algn="ctr" eaLnBrk="0" hangingPunct="0"/>
            <a:endParaRPr lang="ru-RU" b="1">
              <a:solidFill>
                <a:srgbClr val="0099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1600200" y="1314450"/>
            <a:ext cx="6172200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FF0066"/>
                </a:solidFill>
                <a:latin typeface="Comic Sans MS" pitchFamily="66" charset="0"/>
              </a:rPr>
              <a:t>ПРАВИЛА ДВИЖЕНИЯ  </a:t>
            </a:r>
          </a:p>
          <a:p>
            <a:pPr algn="ctr"/>
            <a:r>
              <a:rPr lang="ru-RU" sz="1400">
                <a:latin typeface="Comic Sans MS" pitchFamily="66" charset="0"/>
              </a:rPr>
              <a:t> </a:t>
            </a:r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Везде и всюду правила,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Их надо знать всегда.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Без них не выйдут в плаванье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Из гавани суда.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Выходят в рейс по правилам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Полярник и пилот.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Свои имеют правила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Шофер и пешеход.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По городу, по улице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Не ходят просто так.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Когда не знаешь правила,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Легко попасть впросак.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Все время будь внимательным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И помни наперед: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Свои имеют правила</a:t>
            </a:r>
          </a:p>
          <a:p>
            <a:pPr algn="ctr"/>
            <a:r>
              <a:rPr lang="ru-RU" sz="1200" b="1">
                <a:solidFill>
                  <a:srgbClr val="0066FF"/>
                </a:solidFill>
                <a:latin typeface="Comic Sans MS" pitchFamily="66" charset="0"/>
              </a:rPr>
              <a:t>Шофер и пешеход.</a:t>
            </a:r>
          </a:p>
          <a:p>
            <a:pPr algn="ctr"/>
            <a:r>
              <a:rPr lang="ru-RU" sz="120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b="1">
                <a:solidFill>
                  <a:srgbClr val="009900"/>
                </a:solidFill>
                <a:latin typeface="Comic Sans MS" pitchFamily="66" charset="0"/>
              </a:rPr>
              <a:t>Знает каждый гражданин, </a:t>
            </a:r>
          </a:p>
          <a:p>
            <a:pPr algn="ctr"/>
            <a:r>
              <a:rPr lang="ru-RU" sz="1200" b="1">
                <a:solidFill>
                  <a:srgbClr val="009900"/>
                </a:solidFill>
                <a:latin typeface="Comic Sans MS" pitchFamily="66" charset="0"/>
              </a:rPr>
              <a:t>Что в любое время года</a:t>
            </a:r>
          </a:p>
          <a:p>
            <a:pPr algn="ctr"/>
            <a:r>
              <a:rPr lang="ru-RU" sz="1200" b="1">
                <a:solidFill>
                  <a:srgbClr val="009900"/>
                </a:solidFill>
                <a:latin typeface="Comic Sans MS" pitchFamily="66" charset="0"/>
              </a:rPr>
              <a:t>Мостовая – для машин, </a:t>
            </a:r>
          </a:p>
          <a:p>
            <a:pPr algn="ctr"/>
            <a:r>
              <a:rPr lang="ru-RU" sz="1200" b="1">
                <a:solidFill>
                  <a:srgbClr val="009900"/>
                </a:solidFill>
                <a:latin typeface="Comic Sans MS" pitchFamily="66" charset="0"/>
              </a:rPr>
              <a:t>Тротуар – для пешехода!</a:t>
            </a:r>
          </a:p>
          <a:p>
            <a:pPr algn="ctr"/>
            <a:r>
              <a:rPr lang="ru-RU" sz="1200" b="1">
                <a:solidFill>
                  <a:srgbClr val="0099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1200" b="1">
                <a:solidFill>
                  <a:srgbClr val="009900"/>
                </a:solidFill>
                <a:latin typeface="Comic Sans MS" pitchFamily="66" charset="0"/>
              </a:rPr>
              <a:t>Нельзя играть на мостовой! </a:t>
            </a:r>
          </a:p>
          <a:p>
            <a:pPr algn="ctr"/>
            <a:r>
              <a:rPr lang="ru-RU" sz="1200" b="1">
                <a:solidFill>
                  <a:srgbClr val="009900"/>
                </a:solidFill>
                <a:latin typeface="Comic Sans MS" pitchFamily="66" charset="0"/>
              </a:rPr>
              <a:t>Ведь ты рискуешь головой!</a:t>
            </a:r>
          </a:p>
          <a:p>
            <a:pPr algn="ctr"/>
            <a:r>
              <a:rPr lang="ru-RU" sz="1200"/>
              <a:t> </a:t>
            </a:r>
          </a:p>
          <a:p>
            <a:pPr algn="ctr"/>
            <a:r>
              <a:rPr lang="ru-RU" sz="1200" b="1">
                <a:solidFill>
                  <a:srgbClr val="FF0066"/>
                </a:solidFill>
                <a:latin typeface="Comic Sans MS" pitchFamily="66" charset="0"/>
              </a:rPr>
              <a:t>На мостовой – не играть, не кататься,</a:t>
            </a:r>
          </a:p>
          <a:p>
            <a:pPr algn="ctr"/>
            <a:r>
              <a:rPr lang="ru-RU" sz="1200" b="1">
                <a:solidFill>
                  <a:srgbClr val="FF0066"/>
                </a:solidFill>
                <a:latin typeface="Comic Sans MS" pitchFamily="66" charset="0"/>
              </a:rPr>
              <a:t>Если хотите здоровым остаться!</a:t>
            </a:r>
          </a:p>
          <a:p>
            <a:pPr algn="ctr" eaLnBrk="0" hangingPunct="0"/>
            <a:endParaRPr lang="ru-RU" sz="1200" b="1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ChangeArrowheads="1"/>
          </p:cNvSpPr>
          <p:nvPr/>
        </p:nvSpPr>
        <p:spPr bwMode="auto">
          <a:xfrm>
            <a:off x="2308225" y="1250950"/>
            <a:ext cx="452913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solidFill>
                  <a:schemeClr val="hlink"/>
                </a:solidFill>
                <a:latin typeface="Comic Sans MS" pitchFamily="66" charset="0"/>
              </a:rPr>
              <a:t>ЕСЛИ ВЫШЕЛ НА ДОРОГУ  </a:t>
            </a:r>
          </a:p>
          <a:p>
            <a:pPr algn="ctr"/>
            <a:endParaRPr lang="ru-RU" sz="2000">
              <a:latin typeface="Comic Sans MS" pitchFamily="66" charset="0"/>
            </a:endParaRPr>
          </a:p>
          <a:p>
            <a:pPr algn="ctr"/>
            <a:r>
              <a:rPr lang="ru-RU" sz="2000" b="1">
                <a:solidFill>
                  <a:srgbClr val="FF6600"/>
                </a:solidFill>
                <a:latin typeface="Comic Sans MS" pitchFamily="66" charset="0"/>
              </a:rPr>
              <a:t>Если вышел на дорогу,</a:t>
            </a:r>
          </a:p>
          <a:p>
            <a:pPr algn="ctr"/>
            <a:r>
              <a:rPr lang="ru-RU" sz="2000" b="1">
                <a:solidFill>
                  <a:srgbClr val="FF6600"/>
                </a:solidFill>
                <a:latin typeface="Comic Sans MS" pitchFamily="66" charset="0"/>
              </a:rPr>
              <a:t>Ты от скуки не зевай:</a:t>
            </a:r>
          </a:p>
          <a:p>
            <a:pPr algn="ctr"/>
            <a:r>
              <a:rPr lang="ru-RU" sz="2000" b="1">
                <a:solidFill>
                  <a:srgbClr val="FF6600"/>
                </a:solidFill>
                <a:latin typeface="Comic Sans MS" pitchFamily="66" charset="0"/>
              </a:rPr>
              <a:t>В рот к тебе заехать могут</a:t>
            </a:r>
          </a:p>
          <a:p>
            <a:pPr algn="ctr"/>
            <a:r>
              <a:rPr lang="ru-RU" sz="2000" b="1">
                <a:solidFill>
                  <a:srgbClr val="FF6600"/>
                </a:solidFill>
                <a:latin typeface="Comic Sans MS" pitchFamily="66" charset="0"/>
              </a:rPr>
              <a:t>Грузовик или трамвай.</a:t>
            </a:r>
          </a:p>
          <a:p>
            <a:pPr algn="ctr"/>
            <a:r>
              <a:rPr lang="ru-RU" sz="2000" b="1">
                <a:solidFill>
                  <a:srgbClr val="FF6600"/>
                </a:solidFill>
                <a:latin typeface="Comic Sans MS" pitchFamily="66" charset="0"/>
              </a:rPr>
              <a:t>Только стоит раззеваться –</a:t>
            </a:r>
          </a:p>
          <a:p>
            <a:pPr algn="ctr"/>
            <a:r>
              <a:rPr lang="ru-RU" sz="2000" b="1">
                <a:solidFill>
                  <a:srgbClr val="FF6600"/>
                </a:solidFill>
                <a:latin typeface="Comic Sans MS" pitchFamily="66" charset="0"/>
              </a:rPr>
              <a:t>Вмиг окажется во рту</a:t>
            </a:r>
          </a:p>
          <a:p>
            <a:pPr algn="ctr"/>
            <a:r>
              <a:rPr lang="ru-RU" sz="2000" b="1">
                <a:solidFill>
                  <a:srgbClr val="FF6600"/>
                </a:solidFill>
                <a:latin typeface="Comic Sans MS" pitchFamily="66" charset="0"/>
              </a:rPr>
              <a:t>Кран подъёмный метров двадцать</a:t>
            </a:r>
          </a:p>
          <a:p>
            <a:pPr algn="ctr"/>
            <a:r>
              <a:rPr lang="ru-RU" sz="2000" b="1">
                <a:solidFill>
                  <a:srgbClr val="FF6600"/>
                </a:solidFill>
                <a:latin typeface="Comic Sans MS" pitchFamily="66" charset="0"/>
              </a:rPr>
              <a:t>Или тридцать в высоту.</a:t>
            </a:r>
          </a:p>
          <a:p>
            <a:pPr algn="ctr"/>
            <a:r>
              <a:rPr lang="ru-RU" sz="2000" b="1">
                <a:solidFill>
                  <a:srgbClr val="FF6600"/>
                </a:solidFill>
                <a:latin typeface="Comic Sans MS" pitchFamily="66" charset="0"/>
              </a:rPr>
              <a:t>И примчится доктор строгий</a:t>
            </a:r>
          </a:p>
          <a:p>
            <a:pPr algn="ctr"/>
            <a:r>
              <a:rPr lang="ru-RU" sz="2000" b="1">
                <a:solidFill>
                  <a:srgbClr val="FF6600"/>
                </a:solidFill>
                <a:latin typeface="Comic Sans MS" pitchFamily="66" charset="0"/>
              </a:rPr>
              <a:t>Кран с трамваем выручать...</a:t>
            </a:r>
          </a:p>
          <a:p>
            <a:pPr algn="ctr"/>
            <a:r>
              <a:rPr lang="ru-RU" sz="2000" b="1">
                <a:solidFill>
                  <a:srgbClr val="FF6600"/>
                </a:solidFill>
                <a:latin typeface="Comic Sans MS" pitchFamily="66" charset="0"/>
              </a:rPr>
              <a:t>Так что лучше на дороге</a:t>
            </a:r>
          </a:p>
          <a:p>
            <a:pPr algn="ctr"/>
            <a:r>
              <a:rPr lang="ru-RU" sz="2000" b="1">
                <a:solidFill>
                  <a:srgbClr val="FF6600"/>
                </a:solidFill>
                <a:latin typeface="Comic Sans MS" pitchFamily="66" charset="0"/>
              </a:rPr>
              <a:t>Не зевать и не скучать.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545</Words>
  <PresentationFormat>Экран (4:3)</PresentationFormat>
  <Paragraphs>120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Monotype Corsiva</vt:lpstr>
      <vt:lpstr>Comic Sans MS</vt:lpstr>
      <vt:lpstr>Office Theme</vt:lpstr>
      <vt:lpstr>1_Office Theme</vt:lpstr>
      <vt:lpstr>1_Office Theme</vt:lpstr>
      <vt:lpstr>1_Office Theme</vt:lpstr>
      <vt:lpstr>1_Office Theme</vt:lpstr>
      <vt:lpstr>Слайд 1</vt:lpstr>
      <vt:lpstr>ДОРОЖНО-ТРАНСПОРТНАЯ ВИКТОРИНА</vt:lpstr>
      <vt:lpstr>Слайд 3</vt:lpstr>
      <vt:lpstr>Слайд 4</vt:lpstr>
      <vt:lpstr>Слайд 5</vt:lpstr>
      <vt:lpstr>КАК ПРАВИЛЬНО ПЕРЕХОДИТЬ ДОРОГУ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Ira</cp:lastModifiedBy>
  <cp:revision>5</cp:revision>
  <dcterms:created xsi:type="dcterms:W3CDTF">2016-09-03T07:10:15Z</dcterms:created>
  <dcterms:modified xsi:type="dcterms:W3CDTF">2019-03-25T16:46:53Z</dcterms:modified>
</cp:coreProperties>
</file>