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8" r:id="rId4"/>
    <p:sldId id="285" r:id="rId5"/>
    <p:sldId id="266" r:id="rId6"/>
    <p:sldId id="275" r:id="rId7"/>
    <p:sldId id="286" r:id="rId8"/>
    <p:sldId id="276" r:id="rId9"/>
    <p:sldId id="280" r:id="rId10"/>
    <p:sldId id="287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embeddedFontLst>
    <p:embeddedFont>
      <p:font typeface="Gabriola" pitchFamily="8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277" autoAdjust="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0C3433-3F41-495D-9AFB-84D0D42AA252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149AA7-EF17-4B77-980F-B1E75E46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05CDF-3B17-4F89-B8B8-3356B3655F7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F0B6-9804-47DF-B4DB-55F98898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5177-1BDE-4F6F-AB26-888B6834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EFC6-61B2-4DC1-9D68-65145F5B4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0A47-CDB7-4CE7-918E-1D5CB4BB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9489-526D-4E4F-AAD1-311E0EEF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0957-B6E0-4E8A-B6D1-0941E5EED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99D1-CFF4-4260-BCEB-02208306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DC6F-3F2B-4D7B-B58B-FC261623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DDF6-8643-454D-83A0-14F6B1040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24CFB-27E1-41DA-872F-BC868DC8F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3FDD-8890-4A56-8F31-7B298A4E8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45BF-C2A7-460E-8590-FE1DBD739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2A3F5-8845-4ABE-BD3E-3AF81B6E3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3300"/>
                </a:solidFill>
                <a:latin typeface="Gabriola" pitchFamily="82" charset="0"/>
              </a:rPr>
              <a:t>Влияние комнатных растений на здоровье человека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z="2000" smtClean="0"/>
              <a:t> </a:t>
            </a:r>
          </a:p>
          <a:p>
            <a:pPr algn="r" eaLnBrk="1" hangingPunct="1"/>
            <a:endParaRPr lang="ru-RU" sz="2000" smtClean="0"/>
          </a:p>
          <a:p>
            <a:pPr algn="r" eaLnBrk="1" hangingPunct="1"/>
            <a:endParaRPr lang="ru-RU" sz="2000" smtClean="0"/>
          </a:p>
          <a:p>
            <a:pPr algn="r" eaLnBrk="1" hangingPunct="1"/>
            <a:endParaRPr lang="ru-RU" sz="2000" smtClean="0"/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г. Кропоткин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1230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МАДОУ ЦРР – Д/С № 34 </a:t>
            </a:r>
            <a:r>
              <a:rPr lang="ru-RU" sz="1600" dirty="0">
                <a:latin typeface="Times New Roman" pitchFamily="18" charset="0"/>
              </a:rPr>
              <a:t>города Кропоткин</a:t>
            </a:r>
            <a:endParaRPr lang="ru-RU" sz="1600" dirty="0"/>
          </a:p>
          <a:p>
            <a:pPr algn="ctr" eaLnBrk="0" hangingPunct="0"/>
            <a:r>
              <a:rPr lang="ru-RU" sz="1600" dirty="0" smtClean="0">
                <a:latin typeface="Times New Roman" pitchFamily="18" charset="0"/>
              </a:rPr>
              <a:t> Кавказский </a:t>
            </a:r>
            <a:r>
              <a:rPr lang="ru-RU" sz="1600" dirty="0">
                <a:latin typeface="Times New Roman" pitchFamily="18" charset="0"/>
              </a:rPr>
              <a:t>район</a:t>
            </a:r>
            <a:endParaRPr lang="ru-RU" sz="1600" dirty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971800" y="3962400"/>
            <a:ext cx="5773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Подготовила:</a:t>
            </a:r>
          </a:p>
          <a:p>
            <a:r>
              <a:rPr lang="ru-RU" sz="2000">
                <a:latin typeface="Gabriola" pitchFamily="82" charset="0"/>
              </a:rPr>
              <a:t>Гаршина Александра Александровна</a:t>
            </a:r>
          </a:p>
          <a:p>
            <a:r>
              <a:rPr lang="ru-RU" sz="2000">
                <a:latin typeface="Gabriola" pitchFamily="82" charset="0"/>
              </a:rPr>
              <a:t>Воспитатель высшей квалификационной категории</a:t>
            </a:r>
          </a:p>
        </p:txBody>
      </p:sp>
      <p:pic>
        <p:nvPicPr>
          <p:cNvPr id="15365" name="Picture 7" descr="https://pixy.org/src/0/22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181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23622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Герань обыкновенная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304800" y="6172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Хлорофитум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553200" y="1752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Герань Пеларгония</a:t>
            </a:r>
            <a:r>
              <a:rPr lang="ru-RU"/>
              <a:t> 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6248400" y="5791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Гибискус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2895600" y="4724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Фикус</a:t>
            </a:r>
            <a:r>
              <a:rPr lang="ru-RU"/>
              <a:t>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667000" y="36671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Цветы в группах ДОУ</a:t>
            </a:r>
          </a:p>
        </p:txBody>
      </p:sp>
      <p:pic>
        <p:nvPicPr>
          <p:cNvPr id="25619" name="Picture 19" descr="20190205_143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2190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20190205_144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13366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20190205_143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95600"/>
            <a:ext cx="31146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019 1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81000"/>
            <a:ext cx="16573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Опрос  воспитанников об отношении к комнатным растениям.</a:t>
            </a:r>
            <a:r>
              <a:rPr lang="ru-RU" sz="4000" smtClean="0"/>
              <a:t> </a:t>
            </a:r>
          </a:p>
        </p:txBody>
      </p:sp>
      <p:graphicFrame>
        <p:nvGraphicFramePr>
          <p:cNvPr id="41007" name="Group 47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724401"/>
        </p:xfrm>
        <a:graphic>
          <a:graphicData uri="http://schemas.openxmlformats.org/drawingml/2006/table">
            <a:tbl>
              <a:tblPr/>
              <a:tblGrid>
                <a:gridCol w="4648200"/>
                <a:gridCol w="1828800"/>
                <a:gridCol w="1752600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Вопрос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Нет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Есть ли у вас дома комнатные растения?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настроение людей?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качество воздуха в помещении?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состояние здоровья людей?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5668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 smtClean="0"/>
              <a:t>   </a:t>
            </a:r>
            <a:r>
              <a:rPr lang="ru-RU" sz="1800" dirty="0" smtClean="0"/>
              <a:t>В ходе исследования я выясняла, что почти во всех домах воспитанников нашей группы есть комнатные растения. Их пользу респонденты видят в следующем: </a:t>
            </a:r>
            <a:r>
              <a:rPr lang="ru-RU" sz="1800" i="1" dirty="0" smtClean="0"/>
              <a:t>очищение воздуха в квартире, применении как лекарственное средство, защита от стрессов, красота и уют в помещении. </a:t>
            </a:r>
          </a:p>
          <a:p>
            <a:pPr>
              <a:buFontTx/>
              <a:buNone/>
            </a:pPr>
            <a:r>
              <a:rPr lang="ru-RU" sz="1800" dirty="0" smtClean="0"/>
              <a:t>     Разновидностей комнатных растений в нашем мире огромное количество. Каждое из растений обладает различными свойствами, которые будут оказывать то или иное влияние на нашу жизнь, чувствуем мы это или нет. </a:t>
            </a:r>
            <a:endParaRPr lang="ru-RU" sz="1800" i="1" dirty="0" smtClean="0"/>
          </a:p>
          <a:p>
            <a:pPr>
              <a:buFontTx/>
              <a:buNone/>
            </a:pPr>
            <a:r>
              <a:rPr lang="ru-RU" sz="1800" dirty="0" smtClean="0"/>
              <a:t>      Из данного анализа можно сделать вывод, что </a:t>
            </a:r>
            <a:r>
              <a:rPr lang="ru-RU" sz="1800" b="1" i="1" dirty="0" smtClean="0"/>
              <a:t>комнатные растения надо разводить, больше читать  и узнавать о них,  и разводить те растения, которые положительно влияют на здоровье людей.</a:t>
            </a:r>
          </a:p>
        </p:txBody>
      </p:sp>
      <p:pic>
        <p:nvPicPr>
          <p:cNvPr id="27650" name="Picture 5" descr="https://i.ontraport.com/105650.1.cbd869c834f07cfd5ccf9141ef33e34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5037138" cy="28336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000" b="1" smtClean="0"/>
              <a:t>Заключение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i="1" smtClean="0"/>
              <a:t>     Растения – санитары жилых помещений. Красотой форм, окраской, благоуханием они благотворно влияют на человеческий организм, улучшают настроение, снимают напряжение, гасят нервозность. Растения в школе и дома  улучшают климат, отфильтровывают частички пыли в воздухе, понижают содержание углекислого газа в воздухе, действуют  успокаивающе, способствуют  снятию стрессов  и улучшают самочувствие, делают  помещение уютным, радуют людей. А главное – растения помогают хорошо учиться. Я решила, что нужно распространять знания о комнатном цветоводстве.  </a:t>
            </a:r>
            <a:endParaRPr lang="ru-RU" sz="1800" b="1" i="1" smtClean="0"/>
          </a:p>
          <a:p>
            <a:pPr>
              <a:buFontTx/>
              <a:buNone/>
            </a:pPr>
            <a:r>
              <a:rPr lang="ru-RU" sz="1800" b="1" i="1" smtClean="0"/>
              <a:t> 	</a:t>
            </a:r>
            <a:r>
              <a:rPr lang="ru-RU" sz="1800" i="1" smtClean="0"/>
              <a:t>Все растения – живые существа, способны  воздействовать  на человека. Давайте не будем забывать  о  своих друзьях, ведь они заботятся о нас  бескорыстно.  </a:t>
            </a:r>
          </a:p>
          <a:p>
            <a:pPr>
              <a:buFontTx/>
              <a:buNone/>
            </a:pPr>
            <a:r>
              <a:rPr lang="ru-RU" sz="1800" i="1" smtClean="0"/>
              <a:t>     Хотелось бы отметить, что поставленная гипотеза  о наших зеленых друзьях   подтвердилась.   Мною доказано, что они наши помощники и спасители.   Таким образом, цель моего  исследования    достигнута.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000" b="1" smtClean="0"/>
              <a:t>Список литературы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1.С.Я. Файзуллина  «Комнатное цветоводство»  Йошкар-Ола 1992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2.А.А.Плешаков  «Мир вокруг нас» М, Просвещение 2006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3.А.А. Елиц  «Почитаем и узнаем» М.Дрофа 1996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4. Клинковская Н.И., Пасечник В.В. Комнатные растения в школе: Кн. Для учителя. – М.: Просвещение, 1986г.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5. Комнатные растения в вашем доме: новый энциклопедический справочник -М.: « ОЛМА ПРЕСС», 2005г.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                                              Интернет ресурсы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6. http://heaclub.ru/domashnie-rasteniya-i-ih-vliyanie-na-nas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7. https://prozvety.ru/poleznaya-informatsiya/poleznye-komnatnye-rasteniya-dlya-doma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8. http://www.edu.vologda.ru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9. http://www.allwomens.ru/2724-komnatnye-rasteniya-dlya-zdorovya.html.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1600" b="1" smtClean="0"/>
              <a:t>Актуальность и обоснование проблематики проекта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r>
              <a:rPr lang="ru-RU" sz="1600" smtClean="0"/>
              <a:t>Большую часть времени человек находится в закрытом помещении квартир, кабинетов,    где испытывает   недостаток кислорода. В воздухе  находится  огромное количество  бактерий, вирусов и других  микроорганизмов. Это вызывает  различные  нарушения в работе внутренних  органов людей, а правильно подобранные  растения для помещений  помогают  сохранить,    и физическое, и психическое здоровье.   Поэтому и  возникает  необходимость   изучения   комнатных растений, благоприятно влияющих на здоровье человека.  Я  считаю эту тему  актуальной. </a:t>
            </a:r>
          </a:p>
          <a:p>
            <a:r>
              <a:rPr lang="ru-RU" sz="1600" b="1" smtClean="0"/>
              <a:t>Цель: </a:t>
            </a:r>
            <a:r>
              <a:rPr lang="ru-RU" sz="1600" smtClean="0"/>
              <a:t>Изучение  влияния комнатных растений  на жизнь человека.</a:t>
            </a:r>
            <a:r>
              <a:rPr lang="ru-RU" sz="1600" b="1" smtClean="0"/>
              <a:t>  </a:t>
            </a:r>
          </a:p>
          <a:p>
            <a:r>
              <a:rPr lang="ru-RU" sz="1600" b="1" smtClean="0"/>
              <a:t>Задачи:</a:t>
            </a:r>
            <a:r>
              <a:rPr lang="ru-RU" sz="1600" smtClean="0"/>
              <a:t>  </a:t>
            </a:r>
          </a:p>
          <a:p>
            <a:pPr>
              <a:buFontTx/>
              <a:buNone/>
            </a:pPr>
            <a:r>
              <a:rPr lang="ru-RU" sz="1600" smtClean="0"/>
              <a:t>     1.Изучить влияния комнатных растений  на жизнь человека.</a:t>
            </a:r>
          </a:p>
          <a:p>
            <a:pPr>
              <a:buFontTx/>
              <a:buNone/>
            </a:pPr>
            <a:r>
              <a:rPr lang="ru-RU" sz="1600" smtClean="0"/>
              <a:t>     2.Исследовать видовое разнообразие и  составить каталог  растений.</a:t>
            </a:r>
          </a:p>
          <a:p>
            <a:pPr>
              <a:buFontTx/>
              <a:buNone/>
            </a:pPr>
            <a:r>
              <a:rPr lang="ru-RU" sz="1600" smtClean="0"/>
              <a:t>     3. Разработать рекомендации по озеленению помещений.</a:t>
            </a:r>
          </a:p>
          <a:p>
            <a:pPr>
              <a:buFontTx/>
              <a:buNone/>
            </a:pPr>
            <a:endParaRPr lang="ru-RU" sz="1600" smtClean="0"/>
          </a:p>
        </p:txBody>
      </p:sp>
      <p:pic>
        <p:nvPicPr>
          <p:cNvPr id="37893" name="Picture 5" descr="https://lnr.today/wp-content/uploads/2018/05/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01280"/>
            <a:ext cx="4343400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5" name="Picture 7" descr="https://d2gg9evh47fn9z.cloudfront.net/800px_COLOURBOX5716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646817" cy="24479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usercontent2.hubstatic.com/13406415_f5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DDF"/>
              </a:clrFrom>
              <a:clrTo>
                <a:srgbClr val="F9EDDF">
                  <a:alpha val="0"/>
                </a:srgbClr>
              </a:clrTo>
            </a:clrChange>
          </a:blip>
          <a:srcRect l="15790" r="15788"/>
          <a:stretch>
            <a:fillRect/>
          </a:stretch>
        </p:blipFill>
        <p:spPr bwMode="auto">
          <a:xfrm>
            <a:off x="7696200" y="2362200"/>
            <a:ext cx="1447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04800" y="381000"/>
            <a:ext cx="8382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 </a:t>
            </a:r>
            <a:r>
              <a:rPr lang="ru-RU" sz="2000" b="1"/>
              <a:t>Изучение видового разнообразия комнатных растений</a:t>
            </a:r>
            <a:endParaRPr lang="ru-RU" b="1"/>
          </a:p>
          <a:p>
            <a:endParaRPr lang="ru-RU" b="1"/>
          </a:p>
          <a:p>
            <a:r>
              <a:rPr lang="ru-RU"/>
              <a:t>        Не смотря на то, что мы привыкли видеть домашние растения как аксессуар своего жилища, его украшение или предмет гордости, они живые. Цветочки в горшочках влияют на здоровье человека, его эмоции, мысли, атмосферу помещения в целом.</a:t>
            </a:r>
          </a:p>
          <a:p>
            <a:r>
              <a:rPr lang="ru-RU"/>
              <a:t>        Цветы в горшках чутко реагируют на изменения биополя вокруг себя. Живя в доме, они «ловят»:</a:t>
            </a:r>
          </a:p>
          <a:p>
            <a:pPr>
              <a:buFont typeface="Arial" charset="0"/>
              <a:buChar char="•"/>
            </a:pPr>
            <a:r>
              <a:rPr lang="ru-RU"/>
              <a:t> эмоции, мысли его обитателей и гостей</a:t>
            </a:r>
          </a:p>
          <a:p>
            <a:pPr>
              <a:buFont typeface="Arial" charset="0"/>
              <a:buChar char="•"/>
            </a:pPr>
            <a:r>
              <a:rPr lang="ru-RU"/>
              <a:t> запахи и общий энергетический фон в помещении;</a:t>
            </a:r>
          </a:p>
          <a:p>
            <a:pPr>
              <a:buFont typeface="Arial" charset="0"/>
              <a:buChar char="•"/>
            </a:pPr>
            <a:r>
              <a:rPr lang="ru-RU"/>
              <a:t> звуки, в том числе «слышат» музыку;</a:t>
            </a:r>
          </a:p>
          <a:p>
            <a:pPr>
              <a:buFont typeface="Arial" charset="0"/>
              <a:buChar char="•"/>
            </a:pPr>
            <a:r>
              <a:rPr lang="ru-RU"/>
              <a:t> реагируют на словесное общение с ними.</a:t>
            </a:r>
          </a:p>
        </p:txBody>
      </p:sp>
      <p:pic>
        <p:nvPicPr>
          <p:cNvPr id="18435" name="Picture 4" descr="http://www.castawaymusicstudios.com/wp-content/uploads/2016/12/does-music-help-plants-grow_ef7bf502-a831-447e-ab34-caefd32765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4876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s://tomalogy.org/wp-content/uploads/2017/10/3dOE6Mu-V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3962400"/>
            <a:ext cx="35941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229600" cy="5668963"/>
          </a:xfrm>
        </p:spPr>
        <p:txBody>
          <a:bodyPr/>
          <a:lstStyle/>
          <a:p>
            <a:r>
              <a:rPr lang="ru-RU" sz="1800" smtClean="0"/>
              <a:t>Согласно учению фен-шуй, каждому жилому помещению соответствует определенное растение. Но есть и такие, считающиеся универсальными – подходящими для любой комнаты. </a:t>
            </a:r>
          </a:p>
          <a:p>
            <a:pPr>
              <a:buFontTx/>
              <a:buNone/>
            </a:pPr>
            <a:r>
              <a:rPr lang="ru-RU" sz="1800" smtClean="0"/>
              <a:t>     Бегония создает в квартире гостеприимную атмосферу. Стоит завести это растение эмоциональным людям, которые могут расстроиться из-за любой мелочи. </a:t>
            </a:r>
          </a:p>
          <a:p>
            <a:pPr>
              <a:buFontTx/>
              <a:buNone/>
            </a:pPr>
            <a:r>
              <a:rPr lang="ru-RU" sz="1800" smtClean="0"/>
              <a:t>     Спатифиллум  приносит удачу и счастье в личной жизни. </a:t>
            </a:r>
          </a:p>
          <a:p>
            <a:pPr>
              <a:buFontTx/>
              <a:buNone/>
            </a:pPr>
            <a:r>
              <a:rPr lang="ru-RU" sz="1800" smtClean="0"/>
              <a:t>     Толстянка или «денежное дерево» — это растение является символом денежного благополучия, достатка в доме. </a:t>
            </a:r>
          </a:p>
          <a:p>
            <a:pPr>
              <a:buFontTx/>
              <a:buNone/>
            </a:pPr>
            <a:r>
              <a:rPr lang="ru-RU" sz="1800" smtClean="0"/>
              <a:t>     Цикламен создает солнечную погоду в доме. </a:t>
            </a:r>
          </a:p>
          <a:p>
            <a:pPr>
              <a:buFontTx/>
              <a:buNone/>
            </a:pPr>
            <a:r>
              <a:rPr lang="ru-RU" sz="1800" smtClean="0"/>
              <a:t>     Фиалки приносят в дом гармонию и положительную энергетику. </a:t>
            </a:r>
          </a:p>
          <a:p>
            <a:r>
              <a:rPr lang="ru-RU" sz="1800" smtClean="0"/>
              <a:t>Перечисленные растения считаются универсальными и их можно ставить в любой комнате.</a:t>
            </a:r>
          </a:p>
          <a:p>
            <a:r>
              <a:rPr lang="ru-RU" sz="1800" smtClean="0"/>
              <a:t>Для озеленения кухни подойдут устойчивые к перепадам температур, нетребовательны к уходу, не нуждающиеся в постоянном опрыскивании и засухоустойчивые, такие как: хлорофитум , аглаонема, эпипремнум или сциндапсус золотистый, сансевиерия или «тещин язык».</a:t>
            </a:r>
          </a:p>
          <a:p>
            <a:r>
              <a:rPr lang="ru-RU" sz="1800" smtClean="0"/>
              <a:t>Для детской подойдут: каланхоэ, кипарисовик,  гибискус или китайская роза.</a:t>
            </a:r>
          </a:p>
        </p:txBody>
      </p:sp>
      <p:pic>
        <p:nvPicPr>
          <p:cNvPr id="19458" name="Picture 5" descr="http://www.mygraphichunt.com/wp-content/uploads/2017/08/tropical-plants-vectors.jpg"/>
          <p:cNvPicPr>
            <a:picLocks noChangeAspect="1" noChangeArrowheads="1"/>
          </p:cNvPicPr>
          <p:nvPr/>
        </p:nvPicPr>
        <p:blipFill>
          <a:blip r:embed="rId2" cstate="print"/>
          <a:srcRect l="6857" t="14694" r="79430" b="13469"/>
          <a:stretch>
            <a:fillRect/>
          </a:stretch>
        </p:blipFill>
        <p:spPr bwMode="auto">
          <a:xfrm>
            <a:off x="8229600" y="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http://www.mygraphichunt.com/wp-content/uploads/2017/08/tropical-plants-vectors.jpg"/>
          <p:cNvPicPr>
            <a:picLocks noChangeAspect="1" noChangeArrowheads="1"/>
          </p:cNvPicPr>
          <p:nvPr/>
        </p:nvPicPr>
        <p:blipFill>
          <a:blip r:embed="rId3" cstate="print"/>
          <a:srcRect l="6857" t="13469" r="79430" b="14694"/>
          <a:stretch>
            <a:fillRect/>
          </a:stretch>
        </p:blipFill>
        <p:spPr bwMode="auto">
          <a:xfrm>
            <a:off x="8229600" y="3352800"/>
            <a:ext cx="91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Универсальные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267200" cy="563562"/>
          </a:xfrm>
        </p:spPr>
        <p:txBody>
          <a:bodyPr/>
          <a:lstStyle/>
          <a:p>
            <a:r>
              <a:rPr lang="ru-RU" sz="2000" b="1" smtClean="0"/>
              <a:t>Универсальные растения</a:t>
            </a:r>
          </a:p>
        </p:txBody>
      </p:sp>
      <p:pic>
        <p:nvPicPr>
          <p:cNvPr id="12291" name="Рисунок 287" descr="ÐÐ³Ð»Ð°Ð¾Ð½ÐµÐ¼Ð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2514600" cy="2044700"/>
          </a:xfrm>
          <a:ln>
            <a:solidFill>
              <a:srgbClr val="00B050"/>
            </a:solidFill>
          </a:ln>
        </p:spPr>
      </p:pic>
      <p:pic>
        <p:nvPicPr>
          <p:cNvPr id="12293" name="Рисунок 290" descr="Ð­Ð¿Ð¸Ð¿ÑÐµÐ¼Ð½Ñ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2286000" cy="17192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4" name="Рисунок 293" descr="Ð¡Ð°Ð½ÑÐµÐ²Ð¸ÐµÑ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33400"/>
            <a:ext cx="3276600" cy="24590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5" name="Рисунок 299" descr="ÐÐ°Ð»Ð°Ð½ÑÐ¾Ñ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86200"/>
            <a:ext cx="3429000" cy="25812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6" name="Рисунок 305" descr="ÐÐ¸Ð±Ð¸ÑÐºÑÑ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724400"/>
            <a:ext cx="2971800" cy="17907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0" y="16002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Аглаонема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096000" y="152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Сансевиерия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09600" y="4267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Гибискус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5257800" y="3505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5029200" y="3505200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Каланхоэ</a:t>
            </a:r>
          </a:p>
        </p:txBody>
      </p:sp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3200400" y="1219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Сциндапсус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http://www.pngonly.com/wp-content/uploads/2017/06/Plants-Creeper-PNG.png"/>
          <p:cNvPicPr>
            <a:picLocks noChangeAspect="1" noChangeArrowheads="1"/>
          </p:cNvPicPr>
          <p:nvPr/>
        </p:nvPicPr>
        <p:blipFill>
          <a:blip r:embed="rId2" cstate="print"/>
          <a:srcRect t="3555"/>
          <a:stretch>
            <a:fillRect/>
          </a:stretch>
        </p:blipFill>
        <p:spPr bwMode="auto">
          <a:xfrm>
            <a:off x="304800" y="0"/>
            <a:ext cx="857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ru-RU" sz="2000" b="1" smtClean="0"/>
              <a:t>Рекомендации по правильному расположению растений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i="1" smtClean="0"/>
              <a:t>     В зависимости от комнаты расположения растения в горшках подбираются по-разному. Например, в гостиной уместны 1-2 представителя диффенбахии пятнистой или калатеи макои.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На кухне — «поглотители»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запахов хлорофитум, плющ,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сансевиерия, алоэ.</a:t>
            </a:r>
          </a:p>
        </p:txBody>
      </p:sp>
      <p:pic>
        <p:nvPicPr>
          <p:cNvPr id="21508" name="Picture 5" descr="https://sadovnikam.ru/assets/i/ai/4/1/5/i/2773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4114800" cy="2514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09" name="Picture 7" descr="https://avatars.mds.yandex.net/get-pdb/225396/45493898-4d37-4d0f-9015-09f4c35d8c3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0"/>
            <a:ext cx="4591050" cy="36734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3" descr="https://www.plantsworld.in/wp-content/uploads/2018/01/Monstera-delicio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 descr="http://onastoykah.ru/wp-content/uploads/2016/05/1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2320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https://landas.ru/wp-content/uploads/2017/10/Oleandr-v-gorh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566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 smtClean="0"/>
              <a:t>Есть ряд комнатных растений, которые не подходят для дома. Это связано с тем, что они выделяют ядовитые вещества, которые могут быть опасны для животного или человека. 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-</a:t>
            </a:r>
            <a:r>
              <a:rPr lang="ru-RU" sz="2000" b="1" i="1" smtClean="0"/>
              <a:t>Диффенбахия;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-Олеандр;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-Молочай;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-Плющ вечнозеленый;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-Монстера;</a:t>
            </a:r>
            <a:r>
              <a:rPr lang="ru-RU" sz="2000" i="1" smtClean="0"/>
              <a:t> </a:t>
            </a:r>
            <a:endParaRPr lang="ru-RU" sz="2000" b="1" i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-Паслен;</a:t>
            </a:r>
            <a:r>
              <a:rPr lang="ru-RU" sz="2000" i="1" smtClean="0"/>
              <a:t> </a:t>
            </a:r>
          </a:p>
        </p:txBody>
      </p:sp>
      <p:pic>
        <p:nvPicPr>
          <p:cNvPr id="22533" name="Picture 9" descr="http://mandarin-shop.ru/images/cms/thumbs/294322e84b54d223d6f31b2c25b4fa1aabfd37d0/109770335_4920201_004_auto_auto_jpg_5_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871663" y="1874838"/>
            <a:ext cx="5476875" cy="4362450"/>
          </a:xfrm>
          <a:custGeom>
            <a:avLst/>
            <a:gdLst>
              <a:gd name="connsiteX0" fmla="*/ 0 w 5475514"/>
              <a:gd name="connsiteY0" fmla="*/ 117929 h 4363357"/>
              <a:gd name="connsiteX1" fmla="*/ 653143 w 5475514"/>
              <a:gd name="connsiteY1" fmla="*/ 41729 h 4363357"/>
              <a:gd name="connsiteX2" fmla="*/ 979714 w 5475514"/>
              <a:gd name="connsiteY2" fmla="*/ 30843 h 4363357"/>
              <a:gd name="connsiteX3" fmla="*/ 1415143 w 5475514"/>
              <a:gd name="connsiteY3" fmla="*/ 226786 h 4363357"/>
              <a:gd name="connsiteX4" fmla="*/ 1491343 w 5475514"/>
              <a:gd name="connsiteY4" fmla="*/ 390072 h 4363357"/>
              <a:gd name="connsiteX5" fmla="*/ 1741714 w 5475514"/>
              <a:gd name="connsiteY5" fmla="*/ 477157 h 4363357"/>
              <a:gd name="connsiteX6" fmla="*/ 2068286 w 5475514"/>
              <a:gd name="connsiteY6" fmla="*/ 618672 h 4363357"/>
              <a:gd name="connsiteX7" fmla="*/ 2013857 w 5475514"/>
              <a:gd name="connsiteY7" fmla="*/ 977900 h 4363357"/>
              <a:gd name="connsiteX8" fmla="*/ 2133600 w 5475514"/>
              <a:gd name="connsiteY8" fmla="*/ 1184729 h 4363357"/>
              <a:gd name="connsiteX9" fmla="*/ 2677886 w 5475514"/>
              <a:gd name="connsiteY9" fmla="*/ 1217386 h 4363357"/>
              <a:gd name="connsiteX10" fmla="*/ 3570514 w 5475514"/>
              <a:gd name="connsiteY10" fmla="*/ 1337129 h 4363357"/>
              <a:gd name="connsiteX11" fmla="*/ 3799114 w 5475514"/>
              <a:gd name="connsiteY11" fmla="*/ 1576614 h 4363357"/>
              <a:gd name="connsiteX12" fmla="*/ 3810000 w 5475514"/>
              <a:gd name="connsiteY12" fmla="*/ 1935843 h 4363357"/>
              <a:gd name="connsiteX13" fmla="*/ 3918857 w 5475514"/>
              <a:gd name="connsiteY13" fmla="*/ 2904672 h 4363357"/>
              <a:gd name="connsiteX14" fmla="*/ 4158343 w 5475514"/>
              <a:gd name="connsiteY14" fmla="*/ 3688443 h 4363357"/>
              <a:gd name="connsiteX15" fmla="*/ 4517571 w 5475514"/>
              <a:gd name="connsiteY15" fmla="*/ 3938814 h 4363357"/>
              <a:gd name="connsiteX16" fmla="*/ 4724400 w 5475514"/>
              <a:gd name="connsiteY16" fmla="*/ 4047672 h 4363357"/>
              <a:gd name="connsiteX17" fmla="*/ 5257800 w 5475514"/>
              <a:gd name="connsiteY17" fmla="*/ 4308929 h 4363357"/>
              <a:gd name="connsiteX18" fmla="*/ 5475514 w 5475514"/>
              <a:gd name="connsiteY18" fmla="*/ 4363357 h 43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5514" h="4363357">
                <a:moveTo>
                  <a:pt x="0" y="117929"/>
                </a:moveTo>
                <a:lnTo>
                  <a:pt x="653143" y="41729"/>
                </a:lnTo>
                <a:cubicBezTo>
                  <a:pt x="816429" y="27215"/>
                  <a:pt x="852714" y="0"/>
                  <a:pt x="979714" y="30843"/>
                </a:cubicBezTo>
                <a:cubicBezTo>
                  <a:pt x="1106714" y="61686"/>
                  <a:pt x="1329872" y="166915"/>
                  <a:pt x="1415143" y="226786"/>
                </a:cubicBezTo>
                <a:cubicBezTo>
                  <a:pt x="1500415" y="286658"/>
                  <a:pt x="1436915" y="348344"/>
                  <a:pt x="1491343" y="390072"/>
                </a:cubicBezTo>
                <a:cubicBezTo>
                  <a:pt x="1545771" y="431800"/>
                  <a:pt x="1645557" y="439057"/>
                  <a:pt x="1741714" y="477157"/>
                </a:cubicBezTo>
                <a:cubicBezTo>
                  <a:pt x="1837871" y="515257"/>
                  <a:pt x="2022929" y="535215"/>
                  <a:pt x="2068286" y="618672"/>
                </a:cubicBezTo>
                <a:cubicBezTo>
                  <a:pt x="2113643" y="702129"/>
                  <a:pt x="2002971" y="883557"/>
                  <a:pt x="2013857" y="977900"/>
                </a:cubicBezTo>
                <a:cubicBezTo>
                  <a:pt x="2024743" y="1072243"/>
                  <a:pt x="2022929" y="1144815"/>
                  <a:pt x="2133600" y="1184729"/>
                </a:cubicBezTo>
                <a:cubicBezTo>
                  <a:pt x="2244272" y="1224643"/>
                  <a:pt x="2438400" y="1191986"/>
                  <a:pt x="2677886" y="1217386"/>
                </a:cubicBezTo>
                <a:cubicBezTo>
                  <a:pt x="2917372" y="1242786"/>
                  <a:pt x="3383643" y="1277258"/>
                  <a:pt x="3570514" y="1337129"/>
                </a:cubicBezTo>
                <a:cubicBezTo>
                  <a:pt x="3757385" y="1397000"/>
                  <a:pt x="3759200" y="1476828"/>
                  <a:pt x="3799114" y="1576614"/>
                </a:cubicBezTo>
                <a:cubicBezTo>
                  <a:pt x="3839028" y="1676400"/>
                  <a:pt x="3790043" y="1714500"/>
                  <a:pt x="3810000" y="1935843"/>
                </a:cubicBezTo>
                <a:cubicBezTo>
                  <a:pt x="3829957" y="2157186"/>
                  <a:pt x="3860800" y="2612572"/>
                  <a:pt x="3918857" y="2904672"/>
                </a:cubicBezTo>
                <a:cubicBezTo>
                  <a:pt x="3976914" y="3196772"/>
                  <a:pt x="4058557" y="3516086"/>
                  <a:pt x="4158343" y="3688443"/>
                </a:cubicBezTo>
                <a:cubicBezTo>
                  <a:pt x="4258129" y="3860800"/>
                  <a:pt x="4423228" y="3878943"/>
                  <a:pt x="4517571" y="3938814"/>
                </a:cubicBezTo>
                <a:cubicBezTo>
                  <a:pt x="4611914" y="3998685"/>
                  <a:pt x="4601029" y="3985986"/>
                  <a:pt x="4724400" y="4047672"/>
                </a:cubicBezTo>
                <a:cubicBezTo>
                  <a:pt x="4847772" y="4109358"/>
                  <a:pt x="5132614" y="4256315"/>
                  <a:pt x="5257800" y="4308929"/>
                </a:cubicBezTo>
                <a:cubicBezTo>
                  <a:pt x="5382986" y="4361543"/>
                  <a:pt x="5429250" y="4362450"/>
                  <a:pt x="5475514" y="436335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905000" y="1463675"/>
            <a:ext cx="4518025" cy="890588"/>
          </a:xfrm>
          <a:custGeom>
            <a:avLst/>
            <a:gdLst>
              <a:gd name="connsiteX0" fmla="*/ 0 w 4517571"/>
              <a:gd name="connsiteY0" fmla="*/ 865415 h 890815"/>
              <a:gd name="connsiteX1" fmla="*/ 696686 w 4517571"/>
              <a:gd name="connsiteY1" fmla="*/ 887186 h 890815"/>
              <a:gd name="connsiteX2" fmla="*/ 925286 w 4517571"/>
              <a:gd name="connsiteY2" fmla="*/ 865415 h 890815"/>
              <a:gd name="connsiteX3" fmla="*/ 1175657 w 4517571"/>
              <a:gd name="connsiteY3" fmla="*/ 734786 h 890815"/>
              <a:gd name="connsiteX4" fmla="*/ 1502229 w 4517571"/>
              <a:gd name="connsiteY4" fmla="*/ 332015 h 890815"/>
              <a:gd name="connsiteX5" fmla="*/ 1719943 w 4517571"/>
              <a:gd name="connsiteY5" fmla="*/ 157843 h 890815"/>
              <a:gd name="connsiteX6" fmla="*/ 2405743 w 4517571"/>
              <a:gd name="connsiteY6" fmla="*/ 16329 h 890815"/>
              <a:gd name="connsiteX7" fmla="*/ 2906486 w 4517571"/>
              <a:gd name="connsiteY7" fmla="*/ 255815 h 890815"/>
              <a:gd name="connsiteX8" fmla="*/ 3189514 w 4517571"/>
              <a:gd name="connsiteY8" fmla="*/ 506186 h 890815"/>
              <a:gd name="connsiteX9" fmla="*/ 3559629 w 4517571"/>
              <a:gd name="connsiteY9" fmla="*/ 745672 h 890815"/>
              <a:gd name="connsiteX10" fmla="*/ 3788229 w 4517571"/>
              <a:gd name="connsiteY10" fmla="*/ 810986 h 890815"/>
              <a:gd name="connsiteX11" fmla="*/ 4223657 w 4517571"/>
              <a:gd name="connsiteY11" fmla="*/ 876301 h 890815"/>
              <a:gd name="connsiteX12" fmla="*/ 4517571 w 4517571"/>
              <a:gd name="connsiteY12" fmla="*/ 876301 h 89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7571" h="890815">
                <a:moveTo>
                  <a:pt x="0" y="865415"/>
                </a:moveTo>
                <a:lnTo>
                  <a:pt x="696686" y="887186"/>
                </a:lnTo>
                <a:cubicBezTo>
                  <a:pt x="850900" y="887186"/>
                  <a:pt x="845458" y="890815"/>
                  <a:pt x="925286" y="865415"/>
                </a:cubicBezTo>
                <a:cubicBezTo>
                  <a:pt x="1005114" y="840015"/>
                  <a:pt x="1079500" y="823686"/>
                  <a:pt x="1175657" y="734786"/>
                </a:cubicBezTo>
                <a:cubicBezTo>
                  <a:pt x="1271814" y="645886"/>
                  <a:pt x="1411515" y="428172"/>
                  <a:pt x="1502229" y="332015"/>
                </a:cubicBezTo>
                <a:cubicBezTo>
                  <a:pt x="1592943" y="235858"/>
                  <a:pt x="1569357" y="210457"/>
                  <a:pt x="1719943" y="157843"/>
                </a:cubicBezTo>
                <a:cubicBezTo>
                  <a:pt x="1870529" y="105229"/>
                  <a:pt x="2207986" y="0"/>
                  <a:pt x="2405743" y="16329"/>
                </a:cubicBezTo>
                <a:cubicBezTo>
                  <a:pt x="2603500" y="32658"/>
                  <a:pt x="2775858" y="174172"/>
                  <a:pt x="2906486" y="255815"/>
                </a:cubicBezTo>
                <a:cubicBezTo>
                  <a:pt x="3037114" y="337458"/>
                  <a:pt x="3080657" y="424543"/>
                  <a:pt x="3189514" y="506186"/>
                </a:cubicBezTo>
                <a:cubicBezTo>
                  <a:pt x="3298371" y="587829"/>
                  <a:pt x="3459843" y="694872"/>
                  <a:pt x="3559629" y="745672"/>
                </a:cubicBezTo>
                <a:cubicBezTo>
                  <a:pt x="3659415" y="796472"/>
                  <a:pt x="3677558" y="789215"/>
                  <a:pt x="3788229" y="810986"/>
                </a:cubicBezTo>
                <a:cubicBezTo>
                  <a:pt x="3898900" y="832757"/>
                  <a:pt x="4102100" y="865415"/>
                  <a:pt x="4223657" y="876301"/>
                </a:cubicBezTo>
                <a:cubicBezTo>
                  <a:pt x="4345214" y="887187"/>
                  <a:pt x="4431392" y="881744"/>
                  <a:pt x="4517571" y="87630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8600" y="2971800"/>
            <a:ext cx="4051300" cy="2982913"/>
          </a:xfrm>
          <a:custGeom>
            <a:avLst/>
            <a:gdLst>
              <a:gd name="connsiteX0" fmla="*/ 459014 w 4051300"/>
              <a:gd name="connsiteY0" fmla="*/ 0 h 2982686"/>
              <a:gd name="connsiteX1" fmla="*/ 186871 w 4051300"/>
              <a:gd name="connsiteY1" fmla="*/ 65315 h 2982686"/>
              <a:gd name="connsiteX2" fmla="*/ 78014 w 4051300"/>
              <a:gd name="connsiteY2" fmla="*/ 195943 h 2982686"/>
              <a:gd name="connsiteX3" fmla="*/ 1814 w 4051300"/>
              <a:gd name="connsiteY3" fmla="*/ 544286 h 2982686"/>
              <a:gd name="connsiteX4" fmla="*/ 88900 w 4051300"/>
              <a:gd name="connsiteY4" fmla="*/ 1066800 h 2982686"/>
              <a:gd name="connsiteX5" fmla="*/ 284842 w 4051300"/>
              <a:gd name="connsiteY5" fmla="*/ 1480458 h 2982686"/>
              <a:gd name="connsiteX6" fmla="*/ 807357 w 4051300"/>
              <a:gd name="connsiteY6" fmla="*/ 1861458 h 2982686"/>
              <a:gd name="connsiteX7" fmla="*/ 1373414 w 4051300"/>
              <a:gd name="connsiteY7" fmla="*/ 1959429 h 2982686"/>
              <a:gd name="connsiteX8" fmla="*/ 1797957 w 4051300"/>
              <a:gd name="connsiteY8" fmla="*/ 1915886 h 2982686"/>
              <a:gd name="connsiteX9" fmla="*/ 2102757 w 4051300"/>
              <a:gd name="connsiteY9" fmla="*/ 1959429 h 2982686"/>
              <a:gd name="connsiteX10" fmla="*/ 2276928 w 4051300"/>
              <a:gd name="connsiteY10" fmla="*/ 2362200 h 2982686"/>
              <a:gd name="connsiteX11" fmla="*/ 2396671 w 4051300"/>
              <a:gd name="connsiteY11" fmla="*/ 2612572 h 2982686"/>
              <a:gd name="connsiteX12" fmla="*/ 2755900 w 4051300"/>
              <a:gd name="connsiteY12" fmla="*/ 2819400 h 2982686"/>
              <a:gd name="connsiteX13" fmla="*/ 3169557 w 4051300"/>
              <a:gd name="connsiteY13" fmla="*/ 2928258 h 2982686"/>
              <a:gd name="connsiteX14" fmla="*/ 4051300 w 4051300"/>
              <a:gd name="connsiteY14" fmla="*/ 2982686 h 29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1300" h="2982686">
                <a:moveTo>
                  <a:pt x="459014" y="0"/>
                </a:moveTo>
                <a:cubicBezTo>
                  <a:pt x="354692" y="16329"/>
                  <a:pt x="250371" y="32658"/>
                  <a:pt x="186871" y="65315"/>
                </a:cubicBezTo>
                <a:cubicBezTo>
                  <a:pt x="123371" y="97972"/>
                  <a:pt x="108857" y="116114"/>
                  <a:pt x="78014" y="195943"/>
                </a:cubicBezTo>
                <a:cubicBezTo>
                  <a:pt x="47171" y="275772"/>
                  <a:pt x="0" y="399143"/>
                  <a:pt x="1814" y="544286"/>
                </a:cubicBezTo>
                <a:cubicBezTo>
                  <a:pt x="3628" y="689429"/>
                  <a:pt x="41729" y="910771"/>
                  <a:pt x="88900" y="1066800"/>
                </a:cubicBezTo>
                <a:cubicBezTo>
                  <a:pt x="136071" y="1222829"/>
                  <a:pt x="165099" y="1348015"/>
                  <a:pt x="284842" y="1480458"/>
                </a:cubicBezTo>
                <a:cubicBezTo>
                  <a:pt x="404585" y="1612901"/>
                  <a:pt x="625928" y="1781630"/>
                  <a:pt x="807357" y="1861458"/>
                </a:cubicBezTo>
                <a:cubicBezTo>
                  <a:pt x="988786" y="1941286"/>
                  <a:pt x="1208314" y="1950358"/>
                  <a:pt x="1373414" y="1959429"/>
                </a:cubicBezTo>
                <a:cubicBezTo>
                  <a:pt x="1538514" y="1968500"/>
                  <a:pt x="1676400" y="1915886"/>
                  <a:pt x="1797957" y="1915886"/>
                </a:cubicBezTo>
                <a:cubicBezTo>
                  <a:pt x="1919514" y="1915886"/>
                  <a:pt x="2022928" y="1885043"/>
                  <a:pt x="2102757" y="1959429"/>
                </a:cubicBezTo>
                <a:cubicBezTo>
                  <a:pt x="2182586" y="2033815"/>
                  <a:pt x="2227942" y="2253343"/>
                  <a:pt x="2276928" y="2362200"/>
                </a:cubicBezTo>
                <a:cubicBezTo>
                  <a:pt x="2325914" y="2471057"/>
                  <a:pt x="2316842" y="2536372"/>
                  <a:pt x="2396671" y="2612572"/>
                </a:cubicBezTo>
                <a:cubicBezTo>
                  <a:pt x="2476500" y="2688772"/>
                  <a:pt x="2627086" y="2766786"/>
                  <a:pt x="2755900" y="2819400"/>
                </a:cubicBezTo>
                <a:cubicBezTo>
                  <a:pt x="2884714" y="2872014"/>
                  <a:pt x="2953657" y="2901044"/>
                  <a:pt x="3169557" y="2928258"/>
                </a:cubicBezTo>
                <a:cubicBezTo>
                  <a:pt x="3385457" y="2955472"/>
                  <a:pt x="3718378" y="2969079"/>
                  <a:pt x="4051300" y="298268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7" name="Picture 11" descr="https://otvet.imgsmail.ru/download/de996f861584a8504d9440d1831a9b27_i-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276600"/>
            <a:ext cx="2133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http://www1.unitedgear.ru/img/products/37430-diffenbahija-kompakta-ot-rosemarktr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981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AutoShape 17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AutoShape 19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AutoShape 21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104900" y="3375025"/>
            <a:ext cx="687388" cy="2982913"/>
          </a:xfrm>
          <a:custGeom>
            <a:avLst/>
            <a:gdLst>
              <a:gd name="connsiteX0" fmla="*/ 125186 w 687614"/>
              <a:gd name="connsiteY0" fmla="*/ 0 h 2982686"/>
              <a:gd name="connsiteX1" fmla="*/ 27214 w 687614"/>
              <a:gd name="connsiteY1" fmla="*/ 326572 h 2982686"/>
              <a:gd name="connsiteX2" fmla="*/ 81643 w 687614"/>
              <a:gd name="connsiteY2" fmla="*/ 609600 h 2982686"/>
              <a:gd name="connsiteX3" fmla="*/ 517071 w 687614"/>
              <a:gd name="connsiteY3" fmla="*/ 1208315 h 2982686"/>
              <a:gd name="connsiteX4" fmla="*/ 647700 w 687614"/>
              <a:gd name="connsiteY4" fmla="*/ 2198915 h 2982686"/>
              <a:gd name="connsiteX5" fmla="*/ 277586 w 687614"/>
              <a:gd name="connsiteY5" fmla="*/ 2982686 h 2982686"/>
              <a:gd name="connsiteX6" fmla="*/ 277586 w 687614"/>
              <a:gd name="connsiteY6" fmla="*/ 2982686 h 29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14" h="2982686">
                <a:moveTo>
                  <a:pt x="125186" y="0"/>
                </a:moveTo>
                <a:cubicBezTo>
                  <a:pt x="79828" y="112486"/>
                  <a:pt x="34471" y="224972"/>
                  <a:pt x="27214" y="326572"/>
                </a:cubicBezTo>
                <a:cubicBezTo>
                  <a:pt x="19957" y="428172"/>
                  <a:pt x="0" y="462643"/>
                  <a:pt x="81643" y="609600"/>
                </a:cubicBezTo>
                <a:cubicBezTo>
                  <a:pt x="163286" y="756557"/>
                  <a:pt x="422728" y="943429"/>
                  <a:pt x="517071" y="1208315"/>
                </a:cubicBezTo>
                <a:cubicBezTo>
                  <a:pt x="611414" y="1473201"/>
                  <a:pt x="687614" y="1903187"/>
                  <a:pt x="647700" y="2198915"/>
                </a:cubicBezTo>
                <a:cubicBezTo>
                  <a:pt x="607786" y="2494643"/>
                  <a:pt x="277586" y="2982686"/>
                  <a:pt x="277586" y="2982686"/>
                </a:cubicBezTo>
                <a:lnTo>
                  <a:pt x="277586" y="2982686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395663" y="2371725"/>
            <a:ext cx="1409700" cy="1817688"/>
          </a:xfrm>
          <a:custGeom>
            <a:avLst/>
            <a:gdLst>
              <a:gd name="connsiteX0" fmla="*/ 65314 w 1409700"/>
              <a:gd name="connsiteY0" fmla="*/ 306615 h 1817915"/>
              <a:gd name="connsiteX1" fmla="*/ 381000 w 1409700"/>
              <a:gd name="connsiteY1" fmla="*/ 121558 h 1817915"/>
              <a:gd name="connsiteX2" fmla="*/ 816428 w 1409700"/>
              <a:gd name="connsiteY2" fmla="*/ 23586 h 1817915"/>
              <a:gd name="connsiteX3" fmla="*/ 1273628 w 1409700"/>
              <a:gd name="connsiteY3" fmla="*/ 263072 h 1817915"/>
              <a:gd name="connsiteX4" fmla="*/ 1404257 w 1409700"/>
              <a:gd name="connsiteY4" fmla="*/ 720272 h 1817915"/>
              <a:gd name="connsiteX5" fmla="*/ 1306286 w 1409700"/>
              <a:gd name="connsiteY5" fmla="*/ 1275443 h 1817915"/>
              <a:gd name="connsiteX6" fmla="*/ 914400 w 1409700"/>
              <a:gd name="connsiteY6" fmla="*/ 1612900 h 1817915"/>
              <a:gd name="connsiteX7" fmla="*/ 413657 w 1409700"/>
              <a:gd name="connsiteY7" fmla="*/ 1732643 h 1817915"/>
              <a:gd name="connsiteX8" fmla="*/ 152400 w 1409700"/>
              <a:gd name="connsiteY8" fmla="*/ 1808843 h 1817915"/>
              <a:gd name="connsiteX9" fmla="*/ 0 w 1409700"/>
              <a:gd name="connsiteY9" fmla="*/ 1787072 h 18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9700" h="1817915">
                <a:moveTo>
                  <a:pt x="65314" y="306615"/>
                </a:moveTo>
                <a:cubicBezTo>
                  <a:pt x="160564" y="237672"/>
                  <a:pt x="255814" y="168729"/>
                  <a:pt x="381000" y="121558"/>
                </a:cubicBezTo>
                <a:cubicBezTo>
                  <a:pt x="506186" y="74387"/>
                  <a:pt x="667657" y="0"/>
                  <a:pt x="816428" y="23586"/>
                </a:cubicBezTo>
                <a:cubicBezTo>
                  <a:pt x="965199" y="47172"/>
                  <a:pt x="1175657" y="146958"/>
                  <a:pt x="1273628" y="263072"/>
                </a:cubicBezTo>
                <a:cubicBezTo>
                  <a:pt x="1371599" y="379186"/>
                  <a:pt x="1398814" y="551544"/>
                  <a:pt x="1404257" y="720272"/>
                </a:cubicBezTo>
                <a:cubicBezTo>
                  <a:pt x="1409700" y="889000"/>
                  <a:pt x="1387929" y="1126672"/>
                  <a:pt x="1306286" y="1275443"/>
                </a:cubicBezTo>
                <a:cubicBezTo>
                  <a:pt x="1224643" y="1424214"/>
                  <a:pt x="1063171" y="1536700"/>
                  <a:pt x="914400" y="1612900"/>
                </a:cubicBezTo>
                <a:cubicBezTo>
                  <a:pt x="765629" y="1689100"/>
                  <a:pt x="540657" y="1699986"/>
                  <a:pt x="413657" y="1732643"/>
                </a:cubicBezTo>
                <a:cubicBezTo>
                  <a:pt x="286657" y="1765300"/>
                  <a:pt x="221343" y="1799772"/>
                  <a:pt x="152400" y="1808843"/>
                </a:cubicBezTo>
                <a:cubicBezTo>
                  <a:pt x="83457" y="1817915"/>
                  <a:pt x="41728" y="1802493"/>
                  <a:pt x="0" y="178707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667000" y="1230313"/>
            <a:ext cx="4148138" cy="1905000"/>
          </a:xfrm>
          <a:custGeom>
            <a:avLst/>
            <a:gdLst>
              <a:gd name="connsiteX0" fmla="*/ 0 w 4147457"/>
              <a:gd name="connsiteY0" fmla="*/ 402771 h 1905000"/>
              <a:gd name="connsiteX1" fmla="*/ 359229 w 4147457"/>
              <a:gd name="connsiteY1" fmla="*/ 97971 h 1905000"/>
              <a:gd name="connsiteX2" fmla="*/ 696686 w 4147457"/>
              <a:gd name="connsiteY2" fmla="*/ 32657 h 1905000"/>
              <a:gd name="connsiteX3" fmla="*/ 1654629 w 4147457"/>
              <a:gd name="connsiteY3" fmla="*/ 293914 h 1905000"/>
              <a:gd name="connsiteX4" fmla="*/ 2035629 w 4147457"/>
              <a:gd name="connsiteY4" fmla="*/ 892628 h 1905000"/>
              <a:gd name="connsiteX5" fmla="*/ 2884714 w 4147457"/>
              <a:gd name="connsiteY5" fmla="*/ 1371600 h 1905000"/>
              <a:gd name="connsiteX6" fmla="*/ 3254829 w 4147457"/>
              <a:gd name="connsiteY6" fmla="*/ 1600200 h 1905000"/>
              <a:gd name="connsiteX7" fmla="*/ 3624943 w 4147457"/>
              <a:gd name="connsiteY7" fmla="*/ 1796143 h 1905000"/>
              <a:gd name="connsiteX8" fmla="*/ 4147457 w 4147457"/>
              <a:gd name="connsiteY8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7457" h="1905000">
                <a:moveTo>
                  <a:pt x="0" y="402771"/>
                </a:moveTo>
                <a:cubicBezTo>
                  <a:pt x="121557" y="281214"/>
                  <a:pt x="243115" y="159657"/>
                  <a:pt x="359229" y="97971"/>
                </a:cubicBezTo>
                <a:cubicBezTo>
                  <a:pt x="475343" y="36285"/>
                  <a:pt x="480786" y="0"/>
                  <a:pt x="696686" y="32657"/>
                </a:cubicBezTo>
                <a:cubicBezTo>
                  <a:pt x="912586" y="65314"/>
                  <a:pt x="1431472" y="150586"/>
                  <a:pt x="1654629" y="293914"/>
                </a:cubicBezTo>
                <a:cubicBezTo>
                  <a:pt x="1877786" y="437242"/>
                  <a:pt x="1830615" y="713014"/>
                  <a:pt x="2035629" y="892628"/>
                </a:cubicBezTo>
                <a:cubicBezTo>
                  <a:pt x="2240643" y="1072242"/>
                  <a:pt x="2681514" y="1253671"/>
                  <a:pt x="2884714" y="1371600"/>
                </a:cubicBezTo>
                <a:cubicBezTo>
                  <a:pt x="3087914" y="1489529"/>
                  <a:pt x="3131458" y="1529443"/>
                  <a:pt x="3254829" y="1600200"/>
                </a:cubicBezTo>
                <a:cubicBezTo>
                  <a:pt x="3378200" y="1670957"/>
                  <a:pt x="3476172" y="1745343"/>
                  <a:pt x="3624943" y="1796143"/>
                </a:cubicBezTo>
                <a:cubicBezTo>
                  <a:pt x="3773714" y="1846943"/>
                  <a:pt x="3960585" y="1875971"/>
                  <a:pt x="4147457" y="19050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Комнатные растения, не подходящие для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17" descr="Олеанд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676400"/>
            <a:ext cx="3276600" cy="2417763"/>
          </a:xfrm>
          <a:ln>
            <a:solidFill>
              <a:srgbClr val="00B050"/>
            </a:solidFill>
          </a:ln>
        </p:spPr>
      </p:pic>
      <p:pic>
        <p:nvPicPr>
          <p:cNvPr id="23554" name="Рисунок 318" descr="Молоч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78313"/>
            <a:ext cx="2819400" cy="2435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3555" name="Рисунок 321" descr="Приму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67200"/>
            <a:ext cx="3276600" cy="24241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304800" y="152400"/>
            <a:ext cx="8534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/>
              <a:t>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228600" y="1524000"/>
            <a:ext cx="5029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/>
              <a:t>Ядовитый сок вышеперечисленные растения выделяют только в случае, если их ломают, а сок вреден, когда его употребляют внутрь. Т.е., если в доме нет детей или животных, а цветок нравится, можно заводить.</a:t>
            </a:r>
            <a:endParaRPr lang="ru-RU" sz="2000"/>
          </a:p>
        </p:txBody>
      </p:sp>
      <p:pic>
        <p:nvPicPr>
          <p:cNvPr id="23558" name="Picture 10" descr="http://www.playcast.ru/uploads/2016/09/09/19845942.png"/>
          <p:cNvPicPr>
            <a:picLocks noChangeAspect="1" noChangeArrowheads="1"/>
          </p:cNvPicPr>
          <p:nvPr/>
        </p:nvPicPr>
        <p:blipFill>
          <a:blip r:embed="rId5" cstate="print"/>
          <a:srcRect t="28487" b="14371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1981200" y="457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Рекомендации по осторожности с обращением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2400" b="1" smtClean="0"/>
              <a:t>Изучение разнообразия комнатных растений в группах ДОУ.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i="1" smtClean="0"/>
              <a:t>Выявлено несколько видов самых распространенных комнатных растений:</a:t>
            </a:r>
          </a:p>
          <a:p>
            <a:r>
              <a:rPr lang="ru-RU" sz="1400" smtClean="0"/>
              <a:t>- Хлорофитум называют «зеленой лилией», это самое распространённое комнатное растение.   Хлорофитум - растение – эколог. Оно лучше очищает воздух. Это наш настоящий друг и помощник. </a:t>
            </a:r>
          </a:p>
          <a:p>
            <a:r>
              <a:rPr lang="ru-RU" sz="1400" smtClean="0"/>
              <a:t>- Герань Пеларгония, это не только красивый цветок, но и настоящий кладезь полезных веществ. Именно поэтому данное растение широко используется в народной медицине. Но, даже если вы просто поставите пеларгонию на подоконник в помещении, она поможет в лечении некоторых болезней. </a:t>
            </a:r>
          </a:p>
          <a:p>
            <a:r>
              <a:rPr lang="ru-RU" sz="1400" smtClean="0"/>
              <a:t>- Традесканция – растение полезно иметь в домах, у обитателей которых есть проблемы с легкими, бронхами или руками. Традесканция оказывает согревающее действие на эти органы. </a:t>
            </a:r>
          </a:p>
          <a:p>
            <a:r>
              <a:rPr lang="ru-RU" sz="1400" smtClean="0"/>
              <a:t>- Сциндаптус,  лиана является лидером по очистительным свойствам воздуха. Она выделяет фитонциды, которые губительно действуют на находящиеся в воздухе микроорганизмы.</a:t>
            </a:r>
          </a:p>
          <a:p>
            <a:r>
              <a:rPr lang="ru-RU" sz="1400" smtClean="0"/>
              <a:t> Молочай доказал свою пользу для людей, страдающих язвенными болезням нарушениями в работе желудочно-кишечного тракта.</a:t>
            </a:r>
            <a:r>
              <a:rPr lang="ru-RU" smtClean="0"/>
              <a:t> </a:t>
            </a:r>
          </a:p>
          <a:p>
            <a:r>
              <a:rPr lang="ru-RU" sz="1400" smtClean="0"/>
              <a:t>- Гибискус как и любое растение, этот цветок наносит не вред, а приносит пользу, работая в качестве воздушного фильтра. И благодаря ему, в доме всегда будет чистый воздух.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886</Words>
  <Application>Microsoft Office PowerPoint</Application>
  <PresentationFormat>Экран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Gabriola</vt:lpstr>
      <vt:lpstr>Times New Roman</vt:lpstr>
      <vt:lpstr>Calibri</vt:lpstr>
      <vt:lpstr>Оформление по умолчанию</vt:lpstr>
      <vt:lpstr>Влияние комнатных растений на здоровье человека</vt:lpstr>
      <vt:lpstr>Актуальность и обоснование проблематики проекта </vt:lpstr>
      <vt:lpstr>Слайд 3</vt:lpstr>
      <vt:lpstr>Слайд 4</vt:lpstr>
      <vt:lpstr>Универсальные растения</vt:lpstr>
      <vt:lpstr>Рекомендации по правильному расположению растений</vt:lpstr>
      <vt:lpstr>Слайд 7</vt:lpstr>
      <vt:lpstr>Слайд 8</vt:lpstr>
      <vt:lpstr> Изучение разнообразия комнатных растений в группах ДОУ.</vt:lpstr>
      <vt:lpstr>Слайд 10</vt:lpstr>
      <vt:lpstr>Опрос  воспитанников об отношении к комнатным растениям. </vt:lpstr>
      <vt:lpstr>Слайд 12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Это мой ноут</dc:creator>
  <cp:lastModifiedBy>Пользователь</cp:lastModifiedBy>
  <cp:revision>28</cp:revision>
  <cp:lastPrinted>1601-01-01T00:00:00Z</cp:lastPrinted>
  <dcterms:created xsi:type="dcterms:W3CDTF">2018-08-15T19:08:44Z</dcterms:created>
  <dcterms:modified xsi:type="dcterms:W3CDTF">2019-02-26T18:16:17Z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