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57" r:id="rId7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E0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22" autoAdjust="0"/>
  </p:normalViewPr>
  <p:slideViewPr>
    <p:cSldViewPr>
      <p:cViewPr>
        <p:scale>
          <a:sx n="65" d="100"/>
          <a:sy n="65" d="100"/>
        </p:scale>
        <p:origin x="-1914" y="-1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К\рамки бордюры\детские\95222427_large_3646361_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Таня\Desktop\К\игрушки зверушки\0_50724_61b27adf_L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8" t="8660"/>
          <a:stretch/>
        </p:blipFill>
        <p:spPr bwMode="auto">
          <a:xfrm>
            <a:off x="0" y="0"/>
            <a:ext cx="1923052" cy="25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Таня\Desktop\К\игрушки зверушки\0_50724_61b27adf_L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746">
            <a:off x="-332438" y="2496822"/>
            <a:ext cx="1824094" cy="18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116463"/>
            <a:ext cx="5328592" cy="93610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Почему ребенок не слушается?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633" y="896550"/>
            <a:ext cx="6741367" cy="9087459"/>
          </a:xfrm>
        </p:spPr>
        <p:txBody>
          <a:bodyPr>
            <a:normAutofit fontScale="92500"/>
          </a:bodyPr>
          <a:lstStyle/>
          <a:p>
            <a:pPr marL="180000">
              <a:spcBef>
                <a:spcPts val="600"/>
              </a:spcBef>
            </a:pPr>
            <a:r>
              <a:rPr lang="ru-RU" sz="1900" b="1" i="1" u="sng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Общие причины непослушания</a:t>
            </a:r>
            <a:r>
              <a:rPr lang="ru-RU" sz="1900" b="1" i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Нерешительный отказ ребенку в просьбе или отказ без объяснений;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Отсутствие у ребенка интересной деятельности;</a:t>
            </a:r>
          </a:p>
          <a:p>
            <a:pPr marL="180000" algn="l"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-     Отрицательный пример взрослых;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Злоупотребление запрещениями, нравоучениями, наказаниями;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непоследовательность, несогласованность требований взрослых к ребенку;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Запугивание или захваливание ребенка;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Несправедливое отношение к ребенку;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Непосильные поручения;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Нарушение режима дня;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Непонимание ребенком требования взрослых.</a:t>
            </a:r>
          </a:p>
          <a:p>
            <a:pPr marL="180000" indent="-285750" algn="l">
              <a:spcBef>
                <a:spcPts val="600"/>
              </a:spcBef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r>
              <a:rPr lang="ru-RU" sz="1800" b="1" i="1" u="sng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Основные причины капризов:</a:t>
            </a:r>
          </a:p>
          <a:p>
            <a:pPr algn="l"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недомогание, перевозбуждение, переутомление;</a:t>
            </a:r>
          </a:p>
          <a:p>
            <a:pPr algn="l">
              <a:spcBef>
                <a:spcPts val="600"/>
              </a:spcBef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-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itchFamily="34" charset="0"/>
              </a:rPr>
              <a:t>Заласкивание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или черствое отношение родителей к ребенку.</a:t>
            </a:r>
          </a:p>
          <a:p>
            <a:pPr algn="l">
              <a:spcBef>
                <a:spcPts val="600"/>
              </a:spcBef>
            </a:pPr>
            <a:endParaRPr lang="ru-RU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1800" b="1" i="1" u="sng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Основные причины упрямства</a:t>
            </a:r>
          </a:p>
          <a:p>
            <a:pPr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Протест ребенка против несправедливого отношения, унижение его достоинств;</a:t>
            </a:r>
          </a:p>
          <a:p>
            <a:pPr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- слишком строгое отношение  к ребенку;</a:t>
            </a:r>
          </a:p>
          <a:p>
            <a:pPr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Нетактичность взрослых;</a:t>
            </a:r>
          </a:p>
          <a:p>
            <a:pPr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Неразумное ограничение самостоятельности ребенка;</a:t>
            </a:r>
          </a:p>
          <a:p>
            <a:pPr indent="-285750" algn="l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Ненасыщенное, недоброжелательное</a:t>
            </a: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itchFamily="34" charset="0"/>
              </a:rPr>
              <a:t>малоэмоциональное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                                               или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itchFamily="34" charset="0"/>
              </a:rPr>
              <a:t>недостатоное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общение со взрослыми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                                                                          </a:t>
            </a:r>
            <a:r>
              <a:rPr lang="ru-RU" sz="1800" b="1" i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Если ребенок капризничает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                                  </a:t>
            </a:r>
          </a:p>
          <a:p>
            <a:pPr algn="l">
              <a:spcBef>
                <a:spcPts val="600"/>
              </a:spcBef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                                  </a:t>
            </a:r>
            <a:r>
              <a:rPr lang="ru-RU" sz="1800" b="1" i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надо:</a:t>
            </a:r>
          </a:p>
          <a:p>
            <a:pPr marL="285750" indent="-285750" algn="r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Отвлечь его от причин, вызывающих каприз;</a:t>
            </a:r>
          </a:p>
          <a:p>
            <a:pPr marL="285750" indent="-285750" algn="r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Объяснить неразумность его требований;</a:t>
            </a:r>
          </a:p>
          <a:p>
            <a:pPr marL="285750" indent="-285750" algn="r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Показать, что такое поведение огорчает Вас.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Подготовила – педагог- психолог Гаврилова Н.В.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indent="-285750" algn="l">
              <a:spcBef>
                <a:spcPts val="0"/>
              </a:spcBef>
              <a:buFontTx/>
              <a:buChar char="-"/>
            </a:pP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indent="-285750" algn="l">
              <a:spcBef>
                <a:spcPts val="0"/>
              </a:spcBef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85750" indent="-285750">
              <a:buFontTx/>
              <a:buChar char="-"/>
            </a:pPr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C:\Users\Таня\Desktop\К\игрушки зверушки\0_50724_61b27adf_L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0" y="6123130"/>
            <a:ext cx="1052046" cy="1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9" y="8774991"/>
            <a:ext cx="1049337" cy="109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Таня\Desktop\К\игрушки зверушки\0_50724_61b27adf_L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8657">
            <a:off x="2370429" y="8687256"/>
            <a:ext cx="11397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К\рамки бордюры\детские\80035156_large_ol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442610"/>
            <a:ext cx="6192688" cy="83469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Прежде всего, просьба убрать игрушки должна    звучать доброжелательно. </a:t>
            </a:r>
            <a:r>
              <a:rPr lang="ru-RU" dirty="0" smtClean="0"/>
              <a:t>Уборка не должна стать наказанием, желательно, что бы стала заключительной частью игры.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0070C0"/>
                </a:solidFill>
                <a:latin typeface="Comic Sans MS" pitchFamily="66" charset="0"/>
              </a:rPr>
              <a:t>Если вы приняли решение научить ребенка убирать за собой игрушки, то быстрее добьетесь успеха, если будете выполнять несколько несложных правил: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Твердо решите для себя, необходимо ли это.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Будьте примером для ребенка, убирайте за собой вещи.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Убирайте игрушки вместе с малышом.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Убирая игрушки, разговаривайте с ребенком, объясните ему смысл происходящего.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Формируйте просьбу убирать игрушки доброжелательно. Не приказывайте.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Используйте маркировку, схемы на коробках и ящиках для игрушек (например: на коробке, в которой хранятся машинки, </a:t>
            </a:r>
          </a:p>
          <a:p>
            <a:pPr marL="0" indent="0">
              <a:buNone/>
            </a:pPr>
            <a:r>
              <a:rPr lang="ru-RU" sz="2900" b="1" dirty="0"/>
              <a:t> </a:t>
            </a:r>
            <a:r>
              <a:rPr lang="ru-RU" sz="2900" b="1" dirty="0" smtClean="0"/>
              <a:t>     можно нарисовать машинки и т.д.)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Придумайте интересную игру, </a:t>
            </a:r>
          </a:p>
          <a:p>
            <a:pPr marL="0" indent="0">
              <a:buNone/>
            </a:pPr>
            <a:r>
              <a:rPr lang="ru-RU" sz="2900" b="1" dirty="0"/>
              <a:t> </a:t>
            </a:r>
            <a:r>
              <a:rPr lang="ru-RU" sz="2900" b="1" dirty="0" smtClean="0"/>
              <a:t>     чтобы уборка стала желанной </a:t>
            </a:r>
          </a:p>
          <a:p>
            <a:pPr marL="0" indent="0">
              <a:buNone/>
            </a:pPr>
            <a:r>
              <a:rPr lang="ru-RU" sz="2900" b="1" dirty="0"/>
              <a:t> </a:t>
            </a:r>
            <a:r>
              <a:rPr lang="ru-RU" sz="2900" b="1" dirty="0" smtClean="0"/>
              <a:t>      для малыша.</a:t>
            </a:r>
          </a:p>
          <a:p>
            <a:pPr>
              <a:buFont typeface="Wingdings" pitchFamily="2" charset="2"/>
              <a:buChar char="ü"/>
            </a:pPr>
            <a:r>
              <a:rPr lang="ru-RU" sz="2900" b="1" dirty="0" smtClean="0"/>
              <a:t>Сделайте уборку игрушек </a:t>
            </a:r>
          </a:p>
          <a:p>
            <a:pPr marL="0" indent="0">
              <a:buNone/>
            </a:pPr>
            <a:r>
              <a:rPr lang="ru-RU" sz="2900" b="1" dirty="0"/>
              <a:t> </a:t>
            </a:r>
            <a:r>
              <a:rPr lang="ru-RU" sz="2900" b="1" dirty="0" smtClean="0"/>
              <a:t>     ритуалом  перед укладыванием</a:t>
            </a:r>
          </a:p>
          <a:p>
            <a:pPr marL="0" indent="0">
              <a:buNone/>
            </a:pPr>
            <a:r>
              <a:rPr lang="ru-RU" sz="2900" b="1" dirty="0"/>
              <a:t> </a:t>
            </a:r>
            <a:r>
              <a:rPr lang="ru-RU" sz="2900" b="1" dirty="0" smtClean="0"/>
              <a:t>      ребенка спать.</a:t>
            </a:r>
            <a:r>
              <a:rPr lang="ru-RU" sz="2000" b="1" dirty="0">
                <a:latin typeface="Arial Narrow" pitchFamily="34" charset="0"/>
              </a:rPr>
              <a:t> </a:t>
            </a:r>
            <a:endParaRPr lang="ru-RU" sz="2000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                                    </a:t>
            </a:r>
            <a:endParaRPr lang="ru-RU" sz="2000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  </a:t>
            </a:r>
            <a:r>
              <a:rPr lang="ru-RU" sz="2000" b="1" dirty="0" smtClean="0">
                <a:latin typeface="Arial Narrow" pitchFamily="34" charset="0"/>
              </a:rPr>
              <a:t>Подготовила </a:t>
            </a:r>
            <a:r>
              <a:rPr lang="ru-RU" sz="2000" b="1" dirty="0">
                <a:latin typeface="Arial Narrow" pitchFamily="34" charset="0"/>
              </a:rPr>
              <a:t>– педагог- психолог Гаврилова Н.В</a:t>
            </a:r>
            <a:endParaRPr lang="ru-RU" sz="2900" b="1" dirty="0" smtClean="0"/>
          </a:p>
          <a:p>
            <a:pPr marL="0" indent="0">
              <a:buNone/>
            </a:pPr>
            <a:endParaRPr lang="ru-RU" sz="29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8700" y="428497"/>
            <a:ext cx="5400600" cy="10141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делать, если ребенок  не хочет убирать за собой игрушки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69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Таня\Desktop\К\рамки бордюры\фоны\fon-prezentacii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524001" y="1524001"/>
            <a:ext cx="9905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К\рамки бордюры\детские\ramki-foto-5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343044"/>
            <a:ext cx="6858003" cy="45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Таня\Desktop\К\бабочки\101292293_1264143725_babochki_18_png_files_300dpi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587">
            <a:off x="116261" y="6029468"/>
            <a:ext cx="999247" cy="10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Таня\Desktop\К\радуга тучи\46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40" y="1205978"/>
            <a:ext cx="1981200" cy="10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Таня\Desktop\К\радуга тучи\46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03" y="662524"/>
            <a:ext cx="1981200" cy="10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ня\Desktop\К\солнце луна\sun (3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41" y="38014"/>
            <a:ext cx="6093297" cy="58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ня\Desktop\К\солнце луна\1238424308solnishk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5416" y="-351588"/>
            <a:ext cx="2160240" cy="25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3" y="272480"/>
            <a:ext cx="6348609" cy="218424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Преодоление агрессивного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поведения  у детей»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повышенная агрессивность – одна из частых проблем детского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коллектива. Задача  родителей  и педагогов в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данном случае научить детей сотрудничать друг с другом, сопереживать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для того чтобы ребенка научить необходимым приемам мы сами должны быть подкованы в этом вопросе.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этого рассмотрим 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мероприятий, направленных на снижение агрессивного поведения у детей.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2456723"/>
            <a:ext cx="6496055" cy="744927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3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выражения гнева</a:t>
            </a:r>
            <a:endParaRPr lang="ru-RU" sz="3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«Стаканчик для крика»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Громко спеть любимую песню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Попрыгать на скакалке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Пометать дротики в мишень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Пускать мыльные пузыри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Устроить соревнования: «Кто громче крикнет», «Кто выше прыгнет», «Кто быстрее прибежит»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Быстро нарисовать свою «обиду» и заштриховать ее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/>
              <a:t>Скомкать несколько листьев бумаги, а затем выбросить их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4">
                    <a:lumMod val="50000"/>
                  </a:schemeClr>
                </a:solidFill>
              </a:rPr>
              <a:t>Рекомендации родителям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Будьте последовательны в воспитании ребенка.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Старайтесь быть внимательными к нуждам ребенка.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Старайтесь вводить меньше запретов и не повышать голоса на ребенка, помните, что это самые неэффективные способы преодоления агрессивности.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Все вводимые вами запреты должны высказываться в тактичной форме.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Давайте возможность ребенку выплескивать свой гнев, смещайте его на другие объекты.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Показывайте ребенку личный пример эффективного поведения.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Старайтесь не допускать при ребенке вспышек вашего собственного гнева.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Наказывайте ребенка только за конкретные проступки, наказания не должны унижать ребенка. 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Не стесняйтесь лишний раз пожалеть, приласкать ребенка, он должен чувствовать вашу любовь. </a:t>
            </a:r>
            <a:endParaRPr lang="ru-RU" dirty="0" smtClean="0"/>
          </a:p>
          <a:p>
            <a:pPr lvl="0">
              <a:buFont typeface="Courier New" pitchFamily="49" charset="0"/>
              <a:buChar char="o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одготовила педагог-психолог Гаврилова Н.В.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5" name="Picture 9" descr="C:\Users\Таня\Desktop\К\бабочки\101292293_1264143725_babochki_18_png_files_300dpi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413" flipH="1">
            <a:off x="4570785" y="4934038"/>
            <a:ext cx="1410107" cy="14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Таня\Desktop\К\бабочки\101292293_1264143725_babochki_18_png_files_300dpi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413" flipH="1">
            <a:off x="6099889" y="4722523"/>
            <a:ext cx="632587" cy="6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Таня\Desktop\К\игрушки зверушки\0_85195_f0b5a648_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285">
            <a:off x="3395638" y="2859765"/>
            <a:ext cx="555206" cy="8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Таня\Desktop\К\игрушки зверушки\0_85195_f0b5a648_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64" y="3448340"/>
            <a:ext cx="485775" cy="7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Таня\Desktop\К\игрушки зверушки\0_85195_f0b5a648_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191">
            <a:off x="5876318" y="2645815"/>
            <a:ext cx="526256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К\рамки бордюры\детские\379856_post-8436-11186886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2764" r="7556" b="3490"/>
          <a:stretch/>
        </p:blipFill>
        <p:spPr bwMode="auto">
          <a:xfrm>
            <a:off x="1" y="0"/>
            <a:ext cx="6857999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Таня\Desktop\К\радуга тучи\priroda1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88" y="-195572"/>
            <a:ext cx="3543423" cy="28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0648" y="1316042"/>
            <a:ext cx="6333694" cy="8592023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С 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какого возраста и как нужно приучать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</a:p>
          <a:p>
            <a:pPr algn="r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горшку 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ребенка? Метод обучения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ребенка</a:t>
            </a:r>
          </a:p>
          <a:p>
            <a:pPr algn="r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пользоваться  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горшком должен опираться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на</a:t>
            </a:r>
          </a:p>
          <a:p>
            <a:pPr algn="r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развитие 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таких психических процессов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</a:p>
          <a:p>
            <a:pPr algn="r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явлений 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как внимание, повторение, мотивация и </a:t>
            </a:r>
            <a:endParaRPr lang="ru-RU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  моторные 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навыки. 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       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План </a:t>
            </a: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  <a:t>приучения ребенка к туалету: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Выбор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правильного горшка по форме. Откажитесь от горшков-игрушек, музыкальных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горшков.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Покажите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малышу горшок и расскажите о нем. Когда меняете штанишки, то объясняйте – вы переодеваете его потому, что он обмочился или испачкался. Когда это будешь делать в горшок, переодеваться не будем. Ведь ты становишься взрослым.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Беседу-рассуждение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вести весьма дипломатично: спокойно, уверенно, скрывая свои негативные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эмоции.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должна проявляться авторитарность в этом вопросе. Дети лучше реагируют на косвенный подход, позволяющий им самостоятельно принять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решение.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Похвалите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ребенка при достижении успеха. Объясните, почему вы гордитесь малышом. Расскажите другим о его достижениях.  Детки любят косвенную похвалу. Она является дополнительным стимулом и развивает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уверенность.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приучайте ребенка к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туалету, когда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он болен, если вы переехали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или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семье родился еще один ребенок.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Помните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малышу трудно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адаптироваться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сразу к двум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новым ситуациям.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Ваши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наставления,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просьбы  должны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                             быть 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краткими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простыми.</a:t>
            </a:r>
          </a:p>
          <a:p>
            <a:pPr indent="-28575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оставляйте ребенка подолгу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сидеть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горшке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одиночестве –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ему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будет тоскливо,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он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чувствует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себя отвергнутым.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1400" b="1" dirty="0" smtClean="0">
                <a:solidFill>
                  <a:srgbClr val="002060"/>
                </a:solidFill>
              </a:rPr>
              <a:t>Подготовила </a:t>
            </a:r>
            <a:r>
              <a:rPr lang="ru-RU" sz="1400" b="1" dirty="0">
                <a:solidFill>
                  <a:srgbClr val="002060"/>
                </a:solidFill>
              </a:rPr>
              <a:t>педагог-психолог Гаврилова Н.В.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2896" y="116463"/>
            <a:ext cx="4464496" cy="12607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 приучить ребенка к горшку?</a:t>
            </a:r>
            <a:endParaRPr lang="ru-RU" sz="3600" b="1" spc="50" dirty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5" name="Picture 11" descr="C:\Users\Таня\Desktop\К\дети\0_5a2ef_69e1314a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3" y="6591182"/>
            <a:ext cx="2854051" cy="33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1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К\рамки бордюры\фоны\330026694634_820eb573269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6" y="-14234"/>
            <a:ext cx="6975048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esktop\К\радуга тучи\1-rainbo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r="9251"/>
          <a:stretch/>
        </p:blipFill>
        <p:spPr bwMode="auto">
          <a:xfrm>
            <a:off x="-56056" y="-14235"/>
            <a:ext cx="7013403" cy="99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аня\Desktop\К\деревья трава\0_4e56d_aef7b1e6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33638" r="21747" b="29108"/>
          <a:stretch/>
        </p:blipFill>
        <p:spPr bwMode="auto">
          <a:xfrm>
            <a:off x="-85781" y="8968154"/>
            <a:ext cx="4220308" cy="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Таня\Desktop\К\деревья трава\0_4e56d_aef7b1e6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33638" r="21747" b="29108"/>
          <a:stretch/>
        </p:blipFill>
        <p:spPr bwMode="auto">
          <a:xfrm>
            <a:off x="2698684" y="8976051"/>
            <a:ext cx="4220308" cy="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Таня\Desktop\К\деревья трава\090713_138544603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/>
          <a:stretch/>
        </p:blipFill>
        <p:spPr bwMode="auto">
          <a:xfrm>
            <a:off x="-56056" y="5169025"/>
            <a:ext cx="2548952" cy="47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ня\Desktop\К\дети\0_799f1_e7c53c97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5" y="6558700"/>
            <a:ext cx="3924242" cy="33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2" y="506506"/>
            <a:ext cx="5688632" cy="124813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Segoe Script" pitchFamily="34" charset="0"/>
              </a:rPr>
              <a:t>Правила позитивного общения с ребенком</a:t>
            </a:r>
            <a:r>
              <a:rPr lang="ru-RU" dirty="0">
                <a:solidFill>
                  <a:srgbClr val="003300"/>
                </a:solidFill>
              </a:rPr>
              <a:t/>
            </a:r>
            <a:br>
              <a:rPr lang="ru-RU" dirty="0">
                <a:solidFill>
                  <a:srgbClr val="003300"/>
                </a:solidFill>
              </a:rPr>
            </a:b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17" y="1415327"/>
            <a:ext cx="6523430" cy="8021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Безусловно</a:t>
            </a:r>
            <a:r>
              <a:rPr lang="ru-RU" sz="1800" b="1" dirty="0">
                <a:solidFill>
                  <a:srgbClr val="002060"/>
                </a:solidFill>
              </a:rPr>
              <a:t>, принимать и уважать </a:t>
            </a:r>
            <a:r>
              <a:rPr lang="ru-RU" sz="1800" b="1" dirty="0" smtClean="0">
                <a:solidFill>
                  <a:srgbClr val="002060"/>
                </a:solidFill>
              </a:rPr>
              <a:t>ребенка.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Если </a:t>
            </a:r>
            <a:r>
              <a:rPr lang="ru-RU" sz="1800" b="1" dirty="0">
                <a:solidFill>
                  <a:srgbClr val="002060"/>
                </a:solidFill>
              </a:rPr>
              <a:t>вы рассержены на ребенка, нужно выражать свое недовольство, но не ребенком в целом, а его отдельными </a:t>
            </a:r>
            <a:r>
              <a:rPr lang="ru-RU" sz="1800" b="1" dirty="0" smtClean="0">
                <a:solidFill>
                  <a:srgbClr val="002060"/>
                </a:solidFill>
              </a:rPr>
              <a:t>действиями.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Можно </a:t>
            </a:r>
            <a:r>
              <a:rPr lang="ru-RU" sz="1800" b="1" dirty="0">
                <a:solidFill>
                  <a:srgbClr val="002060"/>
                </a:solidFill>
              </a:rPr>
              <a:t>осуждать действия ребенка, но не его чувства. Раз чувства у него возникли, значит, для этого есть </a:t>
            </a:r>
            <a:r>
              <a:rPr lang="ru-RU" sz="1800" b="1" dirty="0" smtClean="0">
                <a:solidFill>
                  <a:srgbClr val="002060"/>
                </a:solidFill>
              </a:rPr>
              <a:t>основания.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Недовольство </a:t>
            </a:r>
            <a:r>
              <a:rPr lang="ru-RU" sz="1800" b="1" dirty="0">
                <a:solidFill>
                  <a:srgbClr val="002060"/>
                </a:solidFill>
              </a:rPr>
              <a:t>действиями ребенка не должно быть систематическим, иначе оно перерастает в непринятие </a:t>
            </a:r>
            <a:r>
              <a:rPr lang="ru-RU" sz="1800" b="1" dirty="0" smtClean="0">
                <a:solidFill>
                  <a:srgbClr val="002060"/>
                </a:solidFill>
              </a:rPr>
              <a:t>ребенка.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Активно </a:t>
            </a:r>
            <a:r>
              <a:rPr lang="ru-RU" sz="1800" b="1" dirty="0">
                <a:solidFill>
                  <a:srgbClr val="002060"/>
                </a:solidFill>
              </a:rPr>
              <a:t>выслушивайте его переживания и </a:t>
            </a:r>
            <a:r>
              <a:rPr lang="ru-RU" sz="1800" b="1" dirty="0" smtClean="0">
                <a:solidFill>
                  <a:srgbClr val="002060"/>
                </a:solidFill>
              </a:rPr>
              <a:t>потребности.</a:t>
            </a:r>
          </a:p>
          <a:p>
            <a:pPr marL="439738" indent="-263525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Будьте </a:t>
            </a:r>
            <a:r>
              <a:rPr lang="ru-RU" sz="1800" b="1" dirty="0">
                <a:solidFill>
                  <a:srgbClr val="002060"/>
                </a:solidFill>
              </a:rPr>
              <a:t>(читайте, играйте, занимайтесь) </a:t>
            </a:r>
            <a:r>
              <a:rPr lang="ru-RU" sz="1800" b="1" dirty="0" smtClean="0">
                <a:solidFill>
                  <a:srgbClr val="002060"/>
                </a:solidFill>
              </a:rPr>
              <a:t>вместе.</a:t>
            </a:r>
          </a:p>
          <a:p>
            <a:pPr marL="544513" indent="-280988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Не </a:t>
            </a:r>
            <a:r>
              <a:rPr lang="ru-RU" sz="1800" b="1" dirty="0">
                <a:solidFill>
                  <a:srgbClr val="002060"/>
                </a:solidFill>
              </a:rPr>
              <a:t>вмешивайтесь в занятия, с которыми он </a:t>
            </a:r>
            <a:r>
              <a:rPr lang="ru-RU" sz="1800" b="1" dirty="0" smtClean="0">
                <a:solidFill>
                  <a:srgbClr val="002060"/>
                </a:solidFill>
              </a:rPr>
              <a:t>справляется.</a:t>
            </a:r>
          </a:p>
          <a:p>
            <a:pPr marL="817563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Помогите</a:t>
            </a:r>
            <a:r>
              <a:rPr lang="ru-RU" sz="1800" b="1" dirty="0">
                <a:solidFill>
                  <a:srgbClr val="002060"/>
                </a:solidFill>
              </a:rPr>
              <a:t>, когда он </a:t>
            </a:r>
            <a:r>
              <a:rPr lang="ru-RU" sz="1800" b="1" dirty="0" smtClean="0">
                <a:solidFill>
                  <a:srgbClr val="002060"/>
                </a:solidFill>
              </a:rPr>
              <a:t>просит.</a:t>
            </a:r>
          </a:p>
          <a:p>
            <a:pPr marL="116840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Поддерживайте успехи.</a:t>
            </a:r>
          </a:p>
          <a:p>
            <a:pPr marL="1255713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Делитесь </a:t>
            </a:r>
            <a:r>
              <a:rPr lang="ru-RU" sz="1800" b="1" dirty="0">
                <a:solidFill>
                  <a:srgbClr val="002060"/>
                </a:solidFill>
              </a:rPr>
              <a:t>своими </a:t>
            </a:r>
            <a:r>
              <a:rPr lang="ru-RU" sz="1800" b="1" dirty="0" smtClean="0">
                <a:solidFill>
                  <a:srgbClr val="002060"/>
                </a:solidFill>
              </a:rPr>
              <a:t>чувствами.</a:t>
            </a:r>
          </a:p>
          <a:p>
            <a:pPr marL="1704975" indent="-36830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Конструктивно </a:t>
            </a:r>
            <a:r>
              <a:rPr lang="ru-RU" sz="1800" b="1" dirty="0">
                <a:solidFill>
                  <a:srgbClr val="002060"/>
                </a:solidFill>
              </a:rPr>
              <a:t>разрешайте </a:t>
            </a:r>
            <a:r>
              <a:rPr lang="ru-RU" sz="1800" b="1" dirty="0" smtClean="0">
                <a:solidFill>
                  <a:srgbClr val="002060"/>
                </a:solidFill>
              </a:rPr>
              <a:t>конфликты.</a:t>
            </a:r>
          </a:p>
          <a:p>
            <a:pPr marL="2514600" indent="-369888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Используйте </a:t>
            </a:r>
            <a:r>
              <a:rPr lang="ru-RU" sz="1800" b="1" dirty="0">
                <a:solidFill>
                  <a:srgbClr val="002060"/>
                </a:solidFill>
              </a:rPr>
              <a:t>в повседневном общении приветливые </a:t>
            </a:r>
            <a:r>
              <a:rPr lang="ru-RU" sz="1800" b="1" dirty="0" smtClean="0">
                <a:solidFill>
                  <a:srgbClr val="002060"/>
                </a:solidFill>
              </a:rPr>
              <a:t>фразы.</a:t>
            </a:r>
          </a:p>
          <a:p>
            <a:pPr marL="2867025" indent="-352425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Обнимайте </a:t>
            </a:r>
            <a:r>
              <a:rPr lang="ru-RU" sz="1800" b="1" dirty="0">
                <a:solidFill>
                  <a:srgbClr val="002060"/>
                </a:solidFill>
              </a:rPr>
              <a:t>не менее 4-х, а лучше по 8 раз в день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Радуйтесь </a:t>
            </a:r>
            <a:r>
              <a:rPr lang="ru-RU" sz="1800" b="1" dirty="0">
                <a:solidFill>
                  <a:srgbClr val="7030A0"/>
                </a:solidFill>
              </a:rPr>
              <a:t>вашему малышу!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 algn="r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Подготовила: педагог-психолог Гаврилова Н.В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8" name="Picture 7" descr="C:\Users\Таня\Desktop\\png\cliparts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77" y="-1"/>
            <a:ext cx="1607019" cy="17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esktop\К\радуга тучи\46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09" y="913678"/>
            <a:ext cx="2395736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Desktop\К\радуга тучи\46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47" y="1415328"/>
            <a:ext cx="19812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К\бабочки\0_96b06_cfc7baca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692" flipH="1">
            <a:off x="498583" y="285561"/>
            <a:ext cx="1776283" cy="15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esktop\К\рамки бордюры\рамки\0_6a847_3ffb652f_or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7124" r="10669" b="6723"/>
          <a:stretch/>
        </p:blipFill>
        <p:spPr bwMode="auto">
          <a:xfrm>
            <a:off x="0" y="-1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920552"/>
            <a:ext cx="6264696" cy="8784976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1588" algn="just">
              <a:spcBef>
                <a:spcPts val="0"/>
              </a:spcBef>
              <a:buNone/>
              <a:tabLst>
                <a:tab pos="981075" algn="l"/>
              </a:tabLst>
            </a:pP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Агрессия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Agressio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(лат.) – нападение, приступ) – разрушительная эмоция. Она разрушает как внутренний мир ребёнка, так и его взаимоотношения с окружающими. Но эта эмоция вторична. Главная причина её возникновения – так называемые страдательные эмоции (обида, боль, страх). </a:t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pPr marL="0" indent="1588" algn="just">
              <a:spcBef>
                <a:spcPts val="0"/>
              </a:spcBef>
              <a:buFont typeface="Courier New" pitchFamily="49" charset="0"/>
              <a:buChar char="o"/>
              <a:tabLst>
                <a:tab pos="981075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сильный!»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кто-то обижает в детском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во дворе, а он боится дать отпор обидчику и вымещает свою злость на более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слабых.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8" algn="just">
              <a:spcBef>
                <a:spcPts val="0"/>
              </a:spcBef>
              <a:buFont typeface="Courier New" pitchFamily="49" charset="0"/>
              <a:buChar char="o"/>
              <a:tabLst>
                <a:tab pos="981075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крутой, как папа!»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Ребёнок, которого бьёт дома отец, отыгрывается на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сверстниках.</a:t>
            </a:r>
          </a:p>
          <a:p>
            <a:pPr marL="0" indent="1588" algn="just">
              <a:spcBef>
                <a:spcPts val="0"/>
              </a:spcBef>
              <a:buFont typeface="Courier New" pitchFamily="49" charset="0"/>
              <a:buChar char="o"/>
              <a:tabLst>
                <a:tab pos="981075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мама!»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ревность. Дети испытывают ревность гораздо чаще, чем мы думаем. А  некоторые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ревнуют своих близких чуть ли не ко всему миру. Им кажется, что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одаривают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своей любовью всех, кроме них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588" algn="just">
              <a:spcBef>
                <a:spcPts val="0"/>
              </a:spcBef>
              <a:buFont typeface="Courier New" pitchFamily="49" charset="0"/>
              <a:buChar char="o"/>
              <a:tabLst>
                <a:tab pos="9810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Устал!»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просто устал. Усталость вызывает раздражительность и агрессивное поведение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588" algn="just">
              <a:spcBef>
                <a:spcPts val="0"/>
              </a:spcBef>
              <a:buFont typeface="Courier New" pitchFamily="49" charset="0"/>
              <a:buChar char="o"/>
              <a:tabLst>
                <a:tab pos="9810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 центре внимания!»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 вырывает у девочки книгу или разбрасывает игрушки, начинает громко рычать как тигр, чем, естественно, привлекает внимание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tabLst>
                <a:tab pos="9810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надо делать, если Вы обнаружили у своего ребёнка </a:t>
            </a:r>
          </a:p>
          <a:p>
            <a:pPr marL="0" indent="0">
              <a:spcBef>
                <a:spcPts val="0"/>
              </a:spcBef>
              <a:buNone/>
              <a:tabLst>
                <a:tab pos="9810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агрессивные проявления?</a:t>
            </a:r>
          </a:p>
          <a:p>
            <a:pPr marL="174625" indent="-165100">
              <a:spcBef>
                <a:spcPts val="0"/>
              </a:spcBef>
              <a:buFont typeface="Wingdings" pitchFamily="2" charset="2"/>
              <a:buChar char="§"/>
              <a:tabLst>
                <a:tab pos="981075" algn="l"/>
              </a:tabLst>
            </a:pP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В первую очередь, определить причину агрессии и постараться её устранить.</a:t>
            </a:r>
            <a:endParaRPr lang="ru-RU" sz="1400" dirty="0">
              <a:solidFill>
                <a:srgbClr val="0B0E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65100">
              <a:spcBef>
                <a:spcPts val="0"/>
              </a:spcBef>
              <a:buFont typeface="Wingdings" pitchFamily="2" charset="2"/>
              <a:buChar char="§"/>
              <a:tabLst>
                <a:tab pos="981075" algn="l"/>
              </a:tabLst>
            </a:pP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Начать с себя. Не показывать ребёнку примеров грубого обращения с людьми. Демонстрировать примеры неагрессивного поведения.</a:t>
            </a:r>
            <a:endParaRPr lang="ru-RU" sz="1400" dirty="0">
              <a:solidFill>
                <a:srgbClr val="0B0E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65100">
              <a:spcBef>
                <a:spcPts val="0"/>
              </a:spcBef>
              <a:buFont typeface="Wingdings" pitchFamily="2" charset="2"/>
              <a:buChar char="§"/>
              <a:tabLst>
                <a:tab pos="981075" algn="l"/>
              </a:tabLst>
            </a:pP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Пресекать грубость, наказывать за её проявление лишением чего-то приятного, желанного для ребёнка.</a:t>
            </a:r>
            <a:endParaRPr lang="ru-RU" sz="1400" dirty="0">
              <a:solidFill>
                <a:srgbClr val="0B0E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65100">
              <a:spcBef>
                <a:spcPts val="0"/>
              </a:spcBef>
              <a:buFont typeface="Wingdings" pitchFamily="2" charset="2"/>
              <a:buChar char="§"/>
              <a:tabLst>
                <a:tab pos="981075" algn="l"/>
              </a:tabLst>
            </a:pP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Контролировать то, что ребёнок смотрит по телевизору, в какие компьютерные игры играет. Сократить количество боевиков, триллеров, заменив их историческими и приключенческими картинами, комедиями.</a:t>
            </a:r>
            <a:endParaRPr lang="ru-RU" sz="1400" dirty="0">
              <a:solidFill>
                <a:srgbClr val="0B0E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65100">
              <a:spcBef>
                <a:spcPts val="0"/>
              </a:spcBef>
              <a:buFont typeface="Wingdings" pitchFamily="2" charset="2"/>
              <a:buChar char="§"/>
              <a:tabLst>
                <a:tab pos="981075" algn="l"/>
              </a:tabLst>
            </a:pP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Переводить агрессивность в игровую стихию (подвижные игры, спорт).</a:t>
            </a:r>
            <a:endParaRPr lang="ru-RU" sz="1400" dirty="0">
              <a:solidFill>
                <a:srgbClr val="0B0E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65100">
              <a:spcBef>
                <a:spcPts val="0"/>
              </a:spcBef>
              <a:buFont typeface="Wingdings" pitchFamily="2" charset="2"/>
              <a:buChar char="§"/>
              <a:tabLst>
                <a:tab pos="981075" algn="l"/>
              </a:tabLst>
            </a:pP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Учить ребёнка мирно решать конфликтные ситуации, искать компромиссные решения. При правильном воспитании он станет миротворцем: сможет защищать слабых и давать отпор их обидчикам.</a:t>
            </a:r>
            <a:endParaRPr lang="ru-RU" sz="1400" dirty="0">
              <a:solidFill>
                <a:srgbClr val="0B0E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65100">
              <a:spcBef>
                <a:spcPts val="0"/>
              </a:spcBef>
              <a:buFont typeface="Wingdings" pitchFamily="2" charset="2"/>
              <a:buChar char="§"/>
              <a:tabLst>
                <a:tab pos="981075" algn="l"/>
              </a:tabLst>
            </a:pP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Снижению уровня агрессии помогает развитие </a:t>
            </a:r>
            <a:r>
              <a:rPr lang="ru-RU" sz="1400" dirty="0" err="1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1400" dirty="0" smtClean="0">
                <a:solidFill>
                  <a:srgbClr val="0B0E06"/>
                </a:solidFill>
                <a:latin typeface="Times New Roman" pitchFamily="18" charset="0"/>
                <a:cs typeface="Times New Roman" pitchFamily="18" charset="0"/>
              </a:rPr>
              <a:t> у ребёнка.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познание человеком внутреннего мира других людей.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Развить это качество можно:</a:t>
            </a:r>
            <a:endPara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65225" indent="-17780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ребёнком чувства героев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сказок;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41438" indent="-176213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своих чувствах и поощряя ребёнка, когда он старается выразить свои эмоции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словами;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8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Жалея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ребёнком беззащитных персонажей сказок, бездомных зверей, сочиняя свои собственные, неповторимые сказки и истории с хорошим концом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Подготовила: педагог-психолог Гаврилова Н.В.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588"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9283">
            <a:off x="557833" y="8031046"/>
            <a:ext cx="1097820" cy="104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272480"/>
            <a:ext cx="5534372" cy="7200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Детская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агрессивность  </a:t>
            </a:r>
            <a:b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В чем ее истоки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?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Каковы ее последствия?</a:t>
            </a:r>
            <a:b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Таня\Desktop\К\бабочки\0_96b06_cfc7baca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789">
            <a:off x="5448085" y="4344184"/>
            <a:ext cx="1055332" cy="9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Desktop\К\бабочки\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7494" flipH="1">
            <a:off x="5767915" y="465732"/>
            <a:ext cx="490767" cy="4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27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735</Words>
  <Application>Microsoft Office PowerPoint</Application>
  <PresentationFormat>Лист A4 (210x297 мм)</PresentationFormat>
  <Paragraphs>143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Почему ребенок не слушается?</vt:lpstr>
      <vt:lpstr>Что делать, если ребенок  не хочет убирать за собой игрушки</vt:lpstr>
      <vt:lpstr>       «Преодоление агрессивного  поведения  у детей»  В настоящее время повышенная агрессивность – одна из частых проблем детского коллектива. Задача  родителей  и педагогов в данном случае научить детей сотрудничать друг с другом, сопереживать. А для того чтобы ребенка научить необходимым приемам мы сами должны быть подкованы в этом вопросе.   Для этого рассмотрим  комплекс мероприятий, направленных на снижение агрессивного поведения у детей. </vt:lpstr>
      <vt:lpstr>Как  приучить ребенка к горшку?</vt:lpstr>
      <vt:lpstr>Правила позитивного общения с ребенком </vt:lpstr>
      <vt:lpstr>  Детская агрессивность           В чем ее истоки? Каковы ее последствия?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ребенок не слушается?</dc:title>
  <dc:creator>Таня</dc:creator>
  <cp:lastModifiedBy>Таня</cp:lastModifiedBy>
  <cp:revision>50</cp:revision>
  <cp:lastPrinted>2019-04-16T05:19:14Z</cp:lastPrinted>
  <dcterms:created xsi:type="dcterms:W3CDTF">2014-10-27T08:30:30Z</dcterms:created>
  <dcterms:modified xsi:type="dcterms:W3CDTF">2019-05-28T07:36:29Z</dcterms:modified>
</cp:coreProperties>
</file>